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0.xml" ContentType="application/vnd.openxmlformats-officedocument.presentationml.notesSlide+xml"/>
  <Override PartName="/ppt/notesSlides/notesSlide37.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9.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566" r:id="rId2"/>
    <p:sldId id="568" r:id="rId3"/>
    <p:sldId id="569" r:id="rId4"/>
    <p:sldId id="570" r:id="rId5"/>
    <p:sldId id="571" r:id="rId6"/>
    <p:sldId id="572" r:id="rId7"/>
    <p:sldId id="574" r:id="rId8"/>
    <p:sldId id="575" r:id="rId9"/>
    <p:sldId id="576" r:id="rId10"/>
    <p:sldId id="577" r:id="rId11"/>
    <p:sldId id="578" r:id="rId12"/>
    <p:sldId id="579" r:id="rId13"/>
    <p:sldId id="580" r:id="rId14"/>
    <p:sldId id="581" r:id="rId15"/>
    <p:sldId id="582" r:id="rId16"/>
    <p:sldId id="583" r:id="rId17"/>
    <p:sldId id="584" r:id="rId18"/>
    <p:sldId id="585" r:id="rId19"/>
    <p:sldId id="586" r:id="rId20"/>
    <p:sldId id="587" r:id="rId21"/>
    <p:sldId id="588" r:id="rId22"/>
    <p:sldId id="589" r:id="rId23"/>
    <p:sldId id="590" r:id="rId24"/>
    <p:sldId id="591" r:id="rId25"/>
    <p:sldId id="592" r:id="rId26"/>
    <p:sldId id="593" r:id="rId27"/>
    <p:sldId id="594" r:id="rId28"/>
    <p:sldId id="595" r:id="rId29"/>
    <p:sldId id="596" r:id="rId30"/>
    <p:sldId id="597" r:id="rId31"/>
    <p:sldId id="598" r:id="rId32"/>
    <p:sldId id="599" r:id="rId33"/>
    <p:sldId id="600" r:id="rId34"/>
    <p:sldId id="601" r:id="rId35"/>
    <p:sldId id="602" r:id="rId36"/>
    <p:sldId id="603" r:id="rId37"/>
    <p:sldId id="604" r:id="rId38"/>
    <p:sldId id="538" r:id="rId39"/>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06"/>
    <p:restoredTop sz="78098" autoAdjust="0"/>
  </p:normalViewPr>
  <p:slideViewPr>
    <p:cSldViewPr>
      <p:cViewPr varScale="1">
        <p:scale>
          <a:sx n="86" d="100"/>
          <a:sy n="86" d="100"/>
        </p:scale>
        <p:origin x="193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5592"/>
    </p:cViewPr>
  </p:sorterViewPr>
  <p:notesViewPr>
    <p:cSldViewPr>
      <p:cViewPr varScale="1">
        <p:scale>
          <a:sx n="61" d="100"/>
          <a:sy n="61" d="100"/>
        </p:scale>
        <p:origin x="319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cs typeface="Arial" charset="0"/>
              </a:rPr>
              <a:t>Key Message: </a:t>
            </a:r>
            <a:r>
              <a:rPr lang="en-US" dirty="0">
                <a:cs typeface="Arial" charset="0"/>
              </a:rPr>
              <a:t>Course opening</a:t>
            </a:r>
            <a:endParaRPr lang="en-US" b="1" dirty="0">
              <a:cs typeface="Arial" charset="0"/>
            </a:endParaRPr>
          </a:p>
          <a:p>
            <a:pPr eaLnBrk="1" hangingPunct="1"/>
            <a:r>
              <a:rPr lang="en-US" b="1" dirty="0">
                <a:cs typeface="Arial" charset="0"/>
              </a:rPr>
              <a:t>Est. Presentation Time: </a:t>
            </a:r>
            <a:r>
              <a:rPr lang="en-US" dirty="0">
                <a:cs typeface="Arial" charset="0"/>
              </a:rPr>
              <a:t>As needed</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Let’s introduce Positive Protection!</a:t>
            </a:r>
          </a:p>
          <a:p>
            <a:pPr eaLnBrk="1" hangingPunct="1"/>
            <a:r>
              <a:rPr lang="en-US" b="1" dirty="0">
                <a:cs typeface="Arial" charset="0"/>
              </a:rPr>
              <a:t>Suggested Questions: </a:t>
            </a:r>
            <a:r>
              <a:rPr lang="en-US" dirty="0">
                <a:cs typeface="Arial" charset="0"/>
              </a:rPr>
              <a:t>None</a:t>
            </a:r>
            <a:endParaRPr lang="en-US" b="1" dirty="0">
              <a:cs typeface="Arial" charset="0"/>
            </a:endParaRP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210429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dirty="0"/>
              <a:t>Why the “New” Regulations?</a:t>
            </a:r>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dirty="0"/>
              <a:t>None</a:t>
            </a:r>
          </a:p>
          <a:p>
            <a:r>
              <a:rPr lang="en-US" b="1" dirty="0"/>
              <a:t>Suggested Comments:</a:t>
            </a:r>
            <a:r>
              <a:rPr lang="en-US" b="1" baseline="0" dirty="0"/>
              <a:t> </a:t>
            </a:r>
            <a:r>
              <a:rPr lang="en-US" b="0" baseline="0" dirty="0"/>
              <a:t>Subpart K aims at</a:t>
            </a:r>
            <a:r>
              <a:rPr lang="en-US" dirty="0"/>
              <a:t> decreasing the likelihood of fatalities and injuries to road users, and to workers who are exposed to motorized traffic while working on Federal-aid highway projects.</a:t>
            </a:r>
          </a:p>
          <a:p>
            <a:pPr eaLnBrk="1" hangingPunct="1"/>
            <a:r>
              <a:rPr lang="en-US" b="1" dirty="0"/>
              <a:t>Suggested Questions: </a:t>
            </a:r>
            <a:r>
              <a:rPr lang="en-US" dirty="0"/>
              <a:t>Why the “New” Regulations?</a:t>
            </a:r>
          </a:p>
          <a:p>
            <a:r>
              <a:rPr lang="en-US" b="1" dirty="0"/>
              <a:t>Additional Information: </a:t>
            </a:r>
            <a:r>
              <a:rPr lang="en-US" kern="1200" baseline="0" dirty="0">
                <a:solidFill>
                  <a:schemeClr val="tx1"/>
                </a:solidFill>
                <a:latin typeface="Arial" charset="0"/>
                <a:ea typeface="+mn-ea"/>
                <a:cs typeface="+mn-cs"/>
              </a:rPr>
              <a:t>The incorporation by reference of certain publications listed in this rule </a:t>
            </a:r>
            <a:r>
              <a:rPr lang="en-US" kern="1200" baseline="0">
                <a:solidFill>
                  <a:schemeClr val="tx1"/>
                </a:solidFill>
                <a:latin typeface="Arial" charset="0"/>
                <a:ea typeface="+mn-ea"/>
                <a:cs typeface="+mn-cs"/>
              </a:rPr>
              <a:t>is approved </a:t>
            </a:r>
            <a:r>
              <a:rPr lang="en-US" kern="1200" baseline="0" dirty="0">
                <a:solidFill>
                  <a:schemeClr val="tx1"/>
                </a:solidFill>
                <a:latin typeface="Arial" charset="0"/>
                <a:ea typeface="+mn-ea"/>
                <a:cs typeface="+mn-cs"/>
              </a:rPr>
              <a:t>by the Director of the Federal Register as of December 4, 2008.</a:t>
            </a:r>
            <a:endParaRPr lang="en-US" dirty="0"/>
          </a:p>
          <a:p>
            <a:pPr eaLnBrk="1" hangingPunct="1"/>
            <a:r>
              <a:rPr lang="en-US" b="1" dirty="0"/>
              <a:t>Possible Problems: </a:t>
            </a:r>
            <a:r>
              <a:rPr lang="en-US" dirty="0"/>
              <a:t>Emphasize the safety</a:t>
            </a:r>
            <a:r>
              <a:rPr lang="en-US" baseline="0" dirty="0"/>
              <a:t> aspects, and not the regulation.</a:t>
            </a:r>
            <a:endParaRPr lang="en-US"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11</a:t>
            </a:fld>
            <a:endParaRPr lang="en-US" dirty="0"/>
          </a:p>
        </p:txBody>
      </p:sp>
    </p:spTree>
    <p:extLst>
      <p:ext uri="{BB962C8B-B14F-4D97-AF65-F5344CB8AC3E}">
        <p14:creationId xmlns:p14="http://schemas.microsoft.com/office/powerpoint/2010/main" val="257057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Discuss the </a:t>
            </a:r>
            <a:r>
              <a:rPr lang="en-US" dirty="0"/>
              <a:t>Purpose of Subpart K of 23 CFR</a:t>
            </a:r>
            <a:r>
              <a:rPr lang="en-US" b="1" dirty="0"/>
              <a:t> </a:t>
            </a:r>
            <a:endParaRPr lang="en-US" dirty="0"/>
          </a:p>
          <a:p>
            <a:pPr eaLnBrk="1" hangingPunct="1"/>
            <a:r>
              <a:rPr lang="en-US" b="1" dirty="0"/>
              <a:t>Est. Presentation Time</a:t>
            </a:r>
            <a:r>
              <a:rPr lang="en-US" b="1" baseline="0" dirty="0"/>
              <a:t> (minutes): </a:t>
            </a:r>
            <a:endParaRPr lang="en-US" dirty="0"/>
          </a:p>
          <a:p>
            <a:pPr eaLnBrk="1" hangingPunct="1"/>
            <a:r>
              <a:rPr lang="en-US" b="1" dirty="0"/>
              <a:t>Explanation of Cues/Builds: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i="0" dirty="0"/>
              <a:t>To emphasize the need </a:t>
            </a:r>
            <a:r>
              <a:rPr lang="en-US" b="0" i="0"/>
              <a:t>to appropriately </a:t>
            </a:r>
            <a:r>
              <a:rPr lang="en-US" b="0" i="0" dirty="0"/>
              <a:t>consider and manage worker safety as part of the project development process by providing guidance on key factors to consider in reducing worker exposure and risk from motorized traffic. Notice the emphasis on worker</a:t>
            </a:r>
            <a:r>
              <a:rPr lang="en-US" b="0" i="0" baseline="0" dirty="0"/>
              <a:t> safety and the reduction of worker exposure.</a:t>
            </a:r>
            <a:endParaRPr lang="en-US" b="0" i="0" dirty="0"/>
          </a:p>
          <a:p>
            <a:pPr eaLnBrk="1" hangingPunct="1"/>
            <a:r>
              <a:rPr lang="en-US" b="1" dirty="0"/>
              <a:t>Suggested Questions:  </a:t>
            </a:r>
            <a:r>
              <a:rPr lang="en-US" b="0" dirty="0"/>
              <a:t>How can we reduce worker exposure?</a:t>
            </a:r>
          </a:p>
          <a:p>
            <a:pPr eaLnBrk="1" hangingPunct="1"/>
            <a:r>
              <a:rPr lang="en-US" b="1" dirty="0"/>
              <a:t>Additional Information: </a:t>
            </a:r>
            <a:r>
              <a:rPr lang="en-US" b="0" dirty="0"/>
              <a:t>CFR = Code of Federal Regulations</a:t>
            </a:r>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12</a:t>
            </a:fld>
            <a:endParaRPr lang="en-US" dirty="0"/>
          </a:p>
        </p:txBody>
      </p:sp>
    </p:spTree>
    <p:extLst>
      <p:ext uri="{BB962C8B-B14F-4D97-AF65-F5344CB8AC3E}">
        <p14:creationId xmlns:p14="http://schemas.microsoft.com/office/powerpoint/2010/main" val="3724909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Summarize MAP-21 Language</a:t>
            </a:r>
            <a:endParaRPr lang="en-US" dirty="0"/>
          </a:p>
          <a:p>
            <a:pPr eaLnBrk="1" hangingPunct="1"/>
            <a:r>
              <a:rPr lang="en-US" b="1" dirty="0"/>
              <a:t>Est. Presentation Time</a:t>
            </a:r>
            <a:r>
              <a:rPr lang="en-US" b="1" baseline="0" dirty="0"/>
              <a:t> (minutes): </a:t>
            </a:r>
            <a:endParaRPr lang="en-US" dirty="0"/>
          </a:p>
          <a:p>
            <a:pPr eaLnBrk="1" hangingPunct="1"/>
            <a:r>
              <a:rPr lang="en-US" b="1" dirty="0"/>
              <a:t>Explanation of Cues/Builds: </a:t>
            </a:r>
            <a:r>
              <a:rPr lang="en-US" b="0" dirty="0"/>
              <a:t>Tex</a:t>
            </a:r>
            <a:r>
              <a:rPr lang="en-US" b="0" baseline="0" dirty="0"/>
              <a:t>t </a:t>
            </a:r>
            <a:r>
              <a:rPr lang="en-US" b="0" baseline="0"/>
              <a:t>boxes appear </a:t>
            </a:r>
            <a:r>
              <a:rPr lang="en-US" b="0" baseline="0" dirty="0"/>
              <a:t>on click</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i="0" baseline="0" dirty="0"/>
              <a:t>We had looked at the MAP-21 language. Here we have summarized it for you. </a:t>
            </a:r>
            <a:endParaRPr lang="en-US" b="0" i="0" dirty="0"/>
          </a:p>
          <a:p>
            <a:pPr eaLnBrk="1" hangingPunct="1"/>
            <a:r>
              <a:rPr lang="en-US" b="1" dirty="0"/>
              <a:t>Suggested Questions:  </a:t>
            </a:r>
            <a:r>
              <a:rPr lang="en-US" b="0" dirty="0"/>
              <a:t>Remember the MAP-21 language? Why these requirements?</a:t>
            </a:r>
            <a:r>
              <a:rPr lang="en-US" b="0" baseline="0" dirty="0"/>
              <a:t> What kind of analysis? This is what we will discuss in this course.</a:t>
            </a:r>
            <a:endParaRPr lang="en-US" b="0" dirty="0"/>
          </a:p>
          <a:p>
            <a:pPr eaLnBrk="1" hangingPunct="1"/>
            <a:r>
              <a:rPr lang="en-US" b="1" dirty="0"/>
              <a:t>Additional Information: </a:t>
            </a:r>
            <a:r>
              <a:rPr lang="en-US" dirty="0"/>
              <a:t>None</a:t>
            </a:r>
          </a:p>
          <a:p>
            <a:pPr eaLnBrk="1" hangingPunct="1"/>
            <a:r>
              <a:rPr lang="en-US" b="1" dirty="0"/>
              <a:t>Possible Problems: </a:t>
            </a:r>
            <a:r>
              <a:rPr lang="en-US" b="0" dirty="0"/>
              <a:t>Try</a:t>
            </a:r>
            <a:r>
              <a:rPr lang="en-US" b="0" baseline="0" dirty="0"/>
              <a:t> not to give too much information here. Detailed information to come.</a:t>
            </a:r>
            <a:endParaRPr lang="en-US" dirty="0"/>
          </a:p>
          <a:p>
            <a:endParaRPr lang="en-US" dirty="0"/>
          </a:p>
          <a:p>
            <a:endParaRPr lang="en-US" dirty="0"/>
          </a:p>
        </p:txBody>
      </p:sp>
    </p:spTree>
    <p:extLst>
      <p:ext uri="{BB962C8B-B14F-4D97-AF65-F5344CB8AC3E}">
        <p14:creationId xmlns:p14="http://schemas.microsoft.com/office/powerpoint/2010/main" val="2135335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Quote Subpart K Language</a:t>
            </a:r>
          </a:p>
          <a:p>
            <a:pPr eaLnBrk="1" hangingPunct="1"/>
            <a:r>
              <a:rPr lang="en-US" b="1" dirty="0"/>
              <a:t>Est. Presentation Time</a:t>
            </a:r>
            <a:r>
              <a:rPr lang="en-US" b="1" baseline="0" dirty="0"/>
              <a:t> (minutes): </a:t>
            </a:r>
            <a:r>
              <a:rPr lang="en-US" b="0" baseline="0" dirty="0"/>
              <a:t>Less than 1 minute</a:t>
            </a:r>
            <a:endParaRPr lang="en-US"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First, by avoiding or minimize worker exposure to motorized traffic through </a:t>
            </a:r>
            <a:r>
              <a:rPr lang="en-US" b="0" baseline="0"/>
              <a:t>the application of appropriate </a:t>
            </a:r>
            <a:r>
              <a:rPr lang="en-US" b="0" baseline="0" dirty="0"/>
              <a:t>positive protective strategies including, but not limited to:</a:t>
            </a:r>
          </a:p>
          <a:p>
            <a:pPr eaLnBrk="1" hangingPunct="1"/>
            <a:r>
              <a:rPr lang="en-US" b="0" baseline="0" dirty="0"/>
              <a:t>-Full road Closures</a:t>
            </a:r>
          </a:p>
          <a:p>
            <a:pPr eaLnBrk="1" hangingPunct="1"/>
            <a:r>
              <a:rPr lang="en-US" b="0" baseline="0" dirty="0"/>
              <a:t>-Ramp Closures</a:t>
            </a:r>
          </a:p>
          <a:p>
            <a:pPr eaLnBrk="1" hangingPunct="1"/>
            <a:r>
              <a:rPr lang="en-US" b="0" baseline="0" dirty="0"/>
              <a:t>-Crossovers and Detours</a:t>
            </a:r>
          </a:p>
          <a:p>
            <a:pPr eaLnBrk="1" hangingPunct="1"/>
            <a:r>
              <a:rPr lang="en-US" b="0" baseline="0" dirty="0"/>
              <a:t>-Rolling Road Blocks</a:t>
            </a:r>
            <a:endParaRPr lang="en-US" dirty="0"/>
          </a:p>
          <a:p>
            <a:pPr eaLnBrk="1" hangingPunct="1"/>
            <a:r>
              <a:rPr lang="en-US" b="1" dirty="0"/>
              <a:t>Suggested Questions: </a:t>
            </a:r>
            <a:r>
              <a:rPr lang="en-US" b="0" dirty="0"/>
              <a:t>How does Subpart K address worker safety?</a:t>
            </a:r>
          </a:p>
          <a:p>
            <a:pPr eaLnBrk="1" hangingPunct="1"/>
            <a:r>
              <a:rPr lang="en-US" b="1" dirty="0"/>
              <a:t>Additional Information: </a:t>
            </a:r>
            <a:r>
              <a:rPr lang="en-US" dirty="0"/>
              <a:t>None</a:t>
            </a:r>
          </a:p>
          <a:p>
            <a:pPr eaLnBrk="1" hangingPunct="1"/>
            <a:r>
              <a:rPr lang="en-US" b="1" dirty="0"/>
              <a:t>Possible Problems: </a:t>
            </a:r>
            <a:r>
              <a:rPr lang="en-US" dirty="0"/>
              <a:t>Avoid reading.</a:t>
            </a:r>
            <a:r>
              <a:rPr lang="en-US" baseline="0" dirty="0"/>
              <a:t> Paraphrase. Make interesting. These will be discussed in detail later. Relate to safety.</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14</a:t>
            </a:fld>
            <a:endParaRPr lang="en-US" dirty="0"/>
          </a:p>
        </p:txBody>
      </p:sp>
    </p:spTree>
    <p:extLst>
      <p:ext uri="{BB962C8B-B14F-4D97-AF65-F5344CB8AC3E}">
        <p14:creationId xmlns:p14="http://schemas.microsoft.com/office/powerpoint/2010/main" val="3973995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Quote Subpart K Language</a:t>
            </a:r>
          </a:p>
          <a:p>
            <a:pPr eaLnBrk="1" hangingPunct="1"/>
            <a:r>
              <a:rPr lang="en-US" b="1" dirty="0"/>
              <a:t>Est. Presentation Time</a:t>
            </a:r>
            <a:r>
              <a:rPr lang="en-US" b="1" baseline="0" dirty="0"/>
              <a:t> (minutes): </a:t>
            </a:r>
            <a:r>
              <a:rPr lang="en-US" b="0" baseline="0" dirty="0"/>
              <a:t>Less than 1 minute</a:t>
            </a:r>
            <a:endParaRPr lang="en-US"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Second. Where exposure cannot be adequately managed through </a:t>
            </a:r>
            <a:r>
              <a:rPr lang="en-US" b="0" baseline="0"/>
              <a:t>the application </a:t>
            </a:r>
            <a:r>
              <a:rPr lang="en-US" b="0" baseline="0" dirty="0"/>
              <a:t>of the above strategies, reducing risk to workers from being struck by motorized traffic through the use </a:t>
            </a:r>
            <a:r>
              <a:rPr lang="en-US" b="0" baseline="0"/>
              <a:t>of appropriate </a:t>
            </a:r>
            <a:r>
              <a:rPr lang="en-US" b="0" baseline="0" dirty="0"/>
              <a:t>positive protective devices;</a:t>
            </a:r>
            <a:endParaRPr lang="en-US" dirty="0"/>
          </a:p>
          <a:p>
            <a:pPr eaLnBrk="1" hangingPunct="1"/>
            <a:r>
              <a:rPr lang="en-US" b="1" dirty="0"/>
              <a:t>Suggested Questions: </a:t>
            </a:r>
            <a:r>
              <a:rPr lang="en-US" b="0" dirty="0"/>
              <a:t>How does Subpart K address worker safety?</a:t>
            </a:r>
          </a:p>
          <a:p>
            <a:pPr eaLnBrk="1" hangingPunct="1"/>
            <a:r>
              <a:rPr lang="en-US" b="1" dirty="0"/>
              <a:t>Additional Information: </a:t>
            </a:r>
            <a:r>
              <a:rPr lang="en-US" dirty="0"/>
              <a:t>None</a:t>
            </a:r>
          </a:p>
          <a:p>
            <a:pPr eaLnBrk="1" hangingPunct="1"/>
            <a:r>
              <a:rPr lang="en-US" b="1" dirty="0"/>
              <a:t>Possible Problems: </a:t>
            </a:r>
            <a:r>
              <a:rPr lang="en-US" dirty="0"/>
              <a:t>Avoid reading.</a:t>
            </a:r>
            <a:r>
              <a:rPr lang="en-US" baseline="0" dirty="0"/>
              <a:t> Paraphrase. Make interesting.</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15</a:t>
            </a:fld>
            <a:endParaRPr lang="en-US" dirty="0"/>
          </a:p>
        </p:txBody>
      </p:sp>
    </p:spTree>
    <p:extLst>
      <p:ext uri="{BB962C8B-B14F-4D97-AF65-F5344CB8AC3E}">
        <p14:creationId xmlns:p14="http://schemas.microsoft.com/office/powerpoint/2010/main" val="1777205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Quote Subpart K Language</a:t>
            </a:r>
          </a:p>
          <a:p>
            <a:pPr eaLnBrk="1" hangingPunct="1"/>
            <a:r>
              <a:rPr lang="en-US" b="1" dirty="0"/>
              <a:t>Est. Presentation Time</a:t>
            </a:r>
            <a:r>
              <a:rPr lang="en-US" b="1" baseline="0" dirty="0"/>
              <a:t> (minutes): </a:t>
            </a:r>
            <a:r>
              <a:rPr lang="en-US" b="0" baseline="0" dirty="0"/>
              <a:t>Less than 1 minute</a:t>
            </a:r>
            <a:endParaRPr lang="en-US"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Third, Where exposure and risk reduction is not adequate, possible, or practical, managing risk through </a:t>
            </a:r>
            <a:r>
              <a:rPr lang="en-US" b="0" baseline="0"/>
              <a:t>the application of appropriate </a:t>
            </a:r>
            <a:r>
              <a:rPr lang="en-US" b="0" baseline="0" dirty="0"/>
              <a:t>intrusion countermeasures including, but not limited to, the use of uniformed law enforcement officers.</a:t>
            </a:r>
            <a:endParaRPr lang="en-US" dirty="0"/>
          </a:p>
          <a:p>
            <a:pPr eaLnBrk="1" hangingPunct="1"/>
            <a:r>
              <a:rPr lang="en-US" b="1" dirty="0"/>
              <a:t>Suggested Questions: </a:t>
            </a:r>
            <a:r>
              <a:rPr lang="en-US" b="0" dirty="0"/>
              <a:t>What</a:t>
            </a:r>
            <a:r>
              <a:rPr lang="en-US" b="0" baseline="0" dirty="0"/>
              <a:t> is adequate, possible or practical? {Illustrate that these are based on judgment}</a:t>
            </a:r>
            <a:endParaRPr lang="en-US" b="0" dirty="0"/>
          </a:p>
          <a:p>
            <a:pPr eaLnBrk="1" hangingPunct="1"/>
            <a:r>
              <a:rPr lang="en-US" b="1" dirty="0"/>
              <a:t>Additional Information: </a:t>
            </a:r>
            <a:r>
              <a:rPr lang="en-US" dirty="0"/>
              <a:t>None</a:t>
            </a:r>
          </a:p>
          <a:p>
            <a:pPr eaLnBrk="1" hangingPunct="1"/>
            <a:r>
              <a:rPr lang="en-US" b="1" dirty="0"/>
              <a:t>Possible Problems: </a:t>
            </a:r>
            <a:r>
              <a:rPr lang="en-US" dirty="0"/>
              <a:t>Avoid reading.</a:t>
            </a:r>
            <a:r>
              <a:rPr lang="en-US" baseline="0" dirty="0"/>
              <a:t> Paraphrase. Make interesting.</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16</a:t>
            </a:fld>
            <a:endParaRPr lang="en-US" dirty="0"/>
          </a:p>
        </p:txBody>
      </p:sp>
    </p:spTree>
    <p:extLst>
      <p:ext uri="{BB962C8B-B14F-4D97-AF65-F5344CB8AC3E}">
        <p14:creationId xmlns:p14="http://schemas.microsoft.com/office/powerpoint/2010/main" val="2272100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Quote Subpart K Language</a:t>
            </a:r>
          </a:p>
          <a:p>
            <a:pPr eaLnBrk="1" hangingPunct="1"/>
            <a:r>
              <a:rPr lang="en-US" b="1" dirty="0"/>
              <a:t>Est. Presentation Time</a:t>
            </a:r>
            <a:r>
              <a:rPr lang="en-US" b="1" baseline="0" dirty="0"/>
              <a:t> (minutes): </a:t>
            </a:r>
            <a:r>
              <a:rPr lang="en-US" b="0" baseline="0" dirty="0"/>
              <a:t>Less than 1 minute</a:t>
            </a:r>
            <a:endParaRPr lang="en-US"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Fourth, assuring that the quality and adequacy of deployed temporary traffic control devices are maintained for the project duration.</a:t>
            </a:r>
            <a:endParaRPr lang="en-US" dirty="0"/>
          </a:p>
          <a:p>
            <a:pPr eaLnBrk="1" hangingPunct="1"/>
            <a:r>
              <a:rPr lang="en-US" b="1" dirty="0"/>
              <a:t>Suggested Questions: </a:t>
            </a:r>
            <a:r>
              <a:rPr lang="en-US" b="0" dirty="0"/>
              <a:t>How does Subpart K address worker safety?</a:t>
            </a:r>
          </a:p>
          <a:p>
            <a:pPr eaLnBrk="1" hangingPunct="1"/>
            <a:r>
              <a:rPr lang="en-US" b="1" dirty="0"/>
              <a:t>Additional Information: </a:t>
            </a:r>
            <a:r>
              <a:rPr lang="en-US" dirty="0"/>
              <a:t>None</a:t>
            </a:r>
          </a:p>
          <a:p>
            <a:pPr eaLnBrk="1" hangingPunct="1"/>
            <a:r>
              <a:rPr lang="en-US" b="1" dirty="0"/>
              <a:t>Possible Problems: </a:t>
            </a:r>
            <a:r>
              <a:rPr lang="en-US" dirty="0"/>
              <a:t>Avoid reading.</a:t>
            </a:r>
            <a:r>
              <a:rPr lang="en-US" baseline="0" dirty="0"/>
              <a:t> Paraphrase. Make interesting.</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17</a:t>
            </a:fld>
            <a:endParaRPr lang="en-US" dirty="0"/>
          </a:p>
        </p:txBody>
      </p:sp>
    </p:spTree>
    <p:extLst>
      <p:ext uri="{BB962C8B-B14F-4D97-AF65-F5344CB8AC3E}">
        <p14:creationId xmlns:p14="http://schemas.microsoft.com/office/powerpoint/2010/main" val="2216745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dirty="0"/>
              <a:t>How to Minimize Worker Exposure?</a:t>
            </a:r>
            <a:endParaRPr lang="en-US" b="0" dirty="0"/>
          </a:p>
          <a:p>
            <a:pPr eaLnBrk="1" hangingPunct="1"/>
            <a:r>
              <a:rPr lang="en-US" b="1" dirty="0"/>
              <a:t>Est. Presentation Time</a:t>
            </a:r>
            <a:r>
              <a:rPr lang="en-US" b="1" baseline="0" dirty="0"/>
              <a:t> (minutes): </a:t>
            </a:r>
            <a:r>
              <a:rPr lang="en-US" b="0" baseline="0" dirty="0"/>
              <a:t>Less than 1 minute</a:t>
            </a:r>
            <a:endParaRPr lang="en-US" dirty="0"/>
          </a:p>
          <a:p>
            <a:pPr eaLnBrk="1" hangingPunct="1"/>
            <a:r>
              <a:rPr lang="en-US" b="1" dirty="0"/>
              <a:t>Explanation of Cues/Builds: </a:t>
            </a:r>
            <a:r>
              <a:rPr lang="en-US" dirty="0"/>
              <a:t>None</a:t>
            </a:r>
          </a:p>
          <a:p>
            <a:r>
              <a:rPr lang="en-US" b="1" dirty="0"/>
              <a:t>Suggested Comments:</a:t>
            </a:r>
            <a:r>
              <a:rPr lang="en-US" b="1" baseline="0" dirty="0"/>
              <a:t> </a:t>
            </a:r>
            <a:r>
              <a:rPr lang="en-US" b="0" baseline="0" dirty="0"/>
              <a:t>In other words, we minimize worker exposure by u</a:t>
            </a:r>
            <a:r>
              <a:rPr lang="en-US" b="0" dirty="0"/>
              <a:t>tilizing the </a:t>
            </a:r>
            <a:r>
              <a:rPr lang="en-US" b="0" i="1" dirty="0"/>
              <a:t>entire range </a:t>
            </a:r>
            <a:r>
              <a:rPr lang="en-US" b="0" dirty="0"/>
              <a:t>of traffic management and control and highway safety strategies and devices used to avoid crashes in work zones that can lead to worker and road user injuries and fatalities, including:</a:t>
            </a:r>
          </a:p>
          <a:p>
            <a:pPr marL="971550" lvl="1" indent="-514350">
              <a:buFont typeface="+mj-lt"/>
              <a:buAutoNum type="arabicPeriod"/>
            </a:pPr>
            <a:r>
              <a:rPr lang="en-US" b="0" dirty="0">
                <a:latin typeface="Arial" panose="020B0604020202020204" pitchFamily="34" charset="0"/>
              </a:rPr>
              <a:t>Positive Protection Devices</a:t>
            </a:r>
          </a:p>
          <a:p>
            <a:pPr marL="971550" lvl="1" indent="-514350">
              <a:buFont typeface="+mj-lt"/>
              <a:buAutoNum type="arabicPeriod"/>
            </a:pPr>
            <a:r>
              <a:rPr lang="en-US" b="0" dirty="0">
                <a:latin typeface="Arial" panose="020B0604020202020204" pitchFamily="34" charset="0"/>
              </a:rPr>
              <a:t>Exposure Control Measures</a:t>
            </a:r>
          </a:p>
          <a:p>
            <a:pPr marL="971550" lvl="1" indent="-514350">
              <a:buFont typeface="+mj-lt"/>
              <a:buAutoNum type="arabicPeriod"/>
            </a:pPr>
            <a:r>
              <a:rPr lang="en-US" b="0" dirty="0">
                <a:latin typeface="Arial" panose="020B0604020202020204" pitchFamily="34" charset="0"/>
              </a:rPr>
              <a:t>Other Traffic Control Measures</a:t>
            </a:r>
          </a:p>
          <a:p>
            <a:pPr eaLnBrk="1" hangingPunct="1"/>
            <a:r>
              <a:rPr lang="en-US" b="1" dirty="0"/>
              <a:t>Suggested Questions: </a:t>
            </a:r>
            <a:r>
              <a:rPr lang="en-US" b="0" dirty="0"/>
              <a:t>None</a:t>
            </a:r>
          </a:p>
          <a:p>
            <a:pPr eaLnBrk="1" hangingPunct="1"/>
            <a:r>
              <a:rPr lang="en-US" b="1" dirty="0"/>
              <a:t>Additional Information: </a:t>
            </a:r>
            <a:r>
              <a:rPr lang="en-US" dirty="0"/>
              <a:t>None</a:t>
            </a:r>
          </a:p>
          <a:p>
            <a:pPr eaLnBrk="1" hangingPunct="1"/>
            <a:r>
              <a:rPr lang="en-US" b="1" dirty="0"/>
              <a:t>Possible Problems: </a:t>
            </a:r>
            <a:r>
              <a:rPr lang="en-US" dirty="0"/>
              <a:t>Relate</a:t>
            </a:r>
            <a:r>
              <a:rPr lang="en-US" baseline="0" dirty="0"/>
              <a:t> to the modules to come.</a:t>
            </a:r>
            <a:endParaRPr lang="en-US"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18</a:t>
            </a:fld>
            <a:endParaRPr lang="en-US" dirty="0"/>
          </a:p>
        </p:txBody>
      </p:sp>
    </p:spTree>
    <p:extLst>
      <p:ext uri="{BB962C8B-B14F-4D97-AF65-F5344CB8AC3E}">
        <p14:creationId xmlns:p14="http://schemas.microsoft.com/office/powerpoint/2010/main" val="1317556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dirty="0"/>
              <a:t>When to Use Positive</a:t>
            </a:r>
            <a:r>
              <a:rPr lang="en-US" baseline="0" dirty="0"/>
              <a:t> </a:t>
            </a:r>
            <a:r>
              <a:rPr lang="en-US" dirty="0"/>
              <a:t>Protection Devices? </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determination of when to use positive protection is typically based on either a project-specific engineering study or agency guidelines (which also should be based on an engineering study). Both the project-specific study and agency guidelines typically consider the actual conditions expected to be encountered in the work zone combined with the characteristics of the various devices that may be available. </a:t>
            </a:r>
            <a:endParaRPr lang="en-US" b="1" dirty="0"/>
          </a:p>
          <a:p>
            <a:pPr eaLnBrk="1" hangingPunct="1"/>
            <a:r>
              <a:rPr lang="en-US" b="1" dirty="0"/>
              <a:t>Suggested Questions: </a:t>
            </a:r>
            <a:r>
              <a:rPr lang="en-US" dirty="0"/>
              <a:t>When to Use Positive</a:t>
            </a:r>
            <a:r>
              <a:rPr lang="en-US" baseline="0" dirty="0"/>
              <a:t> </a:t>
            </a:r>
            <a:r>
              <a:rPr lang="en-US" dirty="0"/>
              <a:t>Protection Devices? </a:t>
            </a:r>
          </a:p>
          <a:p>
            <a:pPr eaLnBrk="1" hangingPunct="1"/>
            <a:r>
              <a:rPr lang="en-US" b="1" dirty="0"/>
              <a:t>Additional Information: </a:t>
            </a:r>
            <a:r>
              <a:rPr lang="en-US" dirty="0"/>
              <a:t>The </a:t>
            </a:r>
            <a:r>
              <a:rPr lang="en-US" i="1" dirty="0"/>
              <a:t>Roadside Design Guide (RDG) states that “the design and selection of work-zone safety features should be based on expected operating speeds and proximity of vehicles to workers and pedestrians.” Additional factors that may impact the decision are provided in these guidelines.</a:t>
            </a:r>
            <a:endParaRPr lang="en-US" b="1" dirty="0"/>
          </a:p>
          <a:p>
            <a:pPr eaLnBrk="1" hangingPunct="1"/>
            <a:r>
              <a:rPr lang="en-US" b="1" dirty="0"/>
              <a:t>Possible Problems: </a:t>
            </a:r>
            <a:r>
              <a:rPr lang="en-US" dirty="0"/>
              <a:t>None</a:t>
            </a:r>
          </a:p>
          <a:p>
            <a:endParaRPr lang="en-US" dirty="0"/>
          </a:p>
          <a:p>
            <a:endParaRPr lang="en-US" dirty="0"/>
          </a:p>
        </p:txBody>
      </p:sp>
      <p:sp>
        <p:nvSpPr>
          <p:cNvPr id="141316" name="Slide Number Placeholder 3"/>
          <p:cNvSpPr>
            <a:spLocks noGrp="1"/>
          </p:cNvSpPr>
          <p:nvPr>
            <p:ph type="sldNum" sz="quarter" idx="5"/>
          </p:nvPr>
        </p:nvSpPr>
        <p:spPr>
          <a:xfrm>
            <a:off x="3884613" y="8685213"/>
            <a:ext cx="2971800" cy="457200"/>
          </a:xfrm>
          <a:prstGeom prst="rect">
            <a:avLst/>
          </a:prstGeom>
          <a:noFill/>
        </p:spPr>
        <p:txBody>
          <a:bodyPr/>
          <a:lstStyle/>
          <a:p>
            <a:fld id="{164C2DD5-3133-4C9B-A4E9-4E033D544CCC}" type="slidenum">
              <a:rPr lang="en-US" smtClean="0"/>
              <a:pPr/>
              <a:t>19</a:t>
            </a:fld>
            <a:endParaRPr lang="en-US" dirty="0"/>
          </a:p>
        </p:txBody>
      </p:sp>
    </p:spTree>
    <p:extLst>
      <p:ext uri="{BB962C8B-B14F-4D97-AF65-F5344CB8AC3E}">
        <p14:creationId xmlns:p14="http://schemas.microsoft.com/office/powerpoint/2010/main" val="2500364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a:t>
            </a:r>
            <a:r>
              <a:rPr lang="en-US" b="1" baseline="0" dirty="0"/>
              <a:t> </a:t>
            </a:r>
            <a:r>
              <a:rPr lang="en-US" b="0" i="0" baseline="0" dirty="0"/>
              <a:t>Discuss </a:t>
            </a:r>
            <a:r>
              <a:rPr lang="en-US" b="0" i="0" kern="0" dirty="0">
                <a:solidFill>
                  <a:srgbClr val="000066"/>
                </a:solidFill>
              </a:rPr>
              <a:t>Obstacles to Overcome</a:t>
            </a:r>
            <a:endParaRPr lang="en-US" b="0" i="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b="0" dirty="0"/>
              <a:t>There are some</a:t>
            </a:r>
            <a:r>
              <a:rPr lang="en-US" b="0" baseline="0" dirty="0"/>
              <a:t> obstacles, such as </a:t>
            </a:r>
            <a:r>
              <a:rPr lang="en-US" b="0" dirty="0"/>
              <a:t>cost,</a:t>
            </a:r>
            <a:r>
              <a:rPr lang="en-US" b="0" baseline="0" dirty="0"/>
              <a:t> </a:t>
            </a:r>
            <a:r>
              <a:rPr lang="en-US" b="0" dirty="0"/>
              <a:t>installation/removal,</a:t>
            </a:r>
            <a:r>
              <a:rPr lang="en-US" b="0" baseline="0" dirty="0"/>
              <a:t> </a:t>
            </a:r>
            <a:r>
              <a:rPr lang="en-US" b="0" dirty="0"/>
              <a:t>work space access,</a:t>
            </a:r>
            <a:r>
              <a:rPr lang="en-US" b="0" baseline="0" dirty="0"/>
              <a:t> </a:t>
            </a:r>
            <a:r>
              <a:rPr lang="en-US" b="0" dirty="0"/>
              <a:t>adverse affects of barrier,</a:t>
            </a:r>
            <a:r>
              <a:rPr lang="en-US" b="0" baseline="0" dirty="0"/>
              <a:t> </a:t>
            </a:r>
            <a:r>
              <a:rPr lang="en-US" b="0" dirty="0"/>
              <a:t>lack of suitable devices,</a:t>
            </a:r>
            <a:r>
              <a:rPr lang="en-US" b="0" baseline="0" dirty="0"/>
              <a:t> </a:t>
            </a:r>
            <a:r>
              <a:rPr lang="en-US" b="0" dirty="0"/>
              <a:t>lack of standardized guidelines </a:t>
            </a:r>
            <a:r>
              <a:rPr lang="en-US" b="0" baseline="0" dirty="0"/>
              <a:t>and </a:t>
            </a:r>
            <a:r>
              <a:rPr lang="en-US" b="0" dirty="0"/>
              <a:t>reliance on judgment.</a:t>
            </a:r>
            <a:endParaRPr lang="en-US"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b="0" dirty="0"/>
              <a:t>Can you think of adverse affects of barriers? Limited sight distance, weight,</a:t>
            </a:r>
            <a:r>
              <a:rPr lang="en-US" b="0" baseline="0" dirty="0"/>
              <a:t> installation/removal issues, etc.</a:t>
            </a:r>
            <a:endParaRPr lang="en-US" b="0"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143364" name="Slide Number Placeholder 3"/>
          <p:cNvSpPr>
            <a:spLocks noGrp="1"/>
          </p:cNvSpPr>
          <p:nvPr>
            <p:ph type="sldNum" sz="quarter" idx="5"/>
          </p:nvPr>
        </p:nvSpPr>
        <p:spPr>
          <a:xfrm>
            <a:off x="3884613" y="8685213"/>
            <a:ext cx="2971800" cy="457200"/>
          </a:xfrm>
          <a:prstGeom prst="rect">
            <a:avLst/>
          </a:prstGeom>
          <a:noFill/>
        </p:spPr>
        <p:txBody>
          <a:bodyPr/>
          <a:lstStyle/>
          <a:p>
            <a:fld id="{E9AC2B24-3A6E-4023-97AA-E927BFF0B894}" type="slidenum">
              <a:rPr lang="en-US" smtClean="0"/>
              <a:pPr/>
              <a:t>20</a:t>
            </a:fld>
            <a:endParaRPr lang="en-US" dirty="0"/>
          </a:p>
        </p:txBody>
      </p:sp>
    </p:spTree>
    <p:extLst>
      <p:ext uri="{BB962C8B-B14F-4D97-AF65-F5344CB8AC3E}">
        <p14:creationId xmlns:p14="http://schemas.microsoft.com/office/powerpoint/2010/main" val="4014899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the objectives of this module. </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Try</a:t>
            </a:r>
            <a:r>
              <a:rPr lang="en-US" b="0" baseline="0" dirty="0"/>
              <a:t> to whet their appetite with these objectives. MAP 21 language is going (as of Sept 2012) through rulemaking process. Changes expected by Spring 2013.</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a:t>
            </a:fld>
            <a:endParaRPr lang="en-US" dirty="0"/>
          </a:p>
        </p:txBody>
      </p:sp>
    </p:spTree>
    <p:extLst>
      <p:ext uri="{BB962C8B-B14F-4D97-AF65-F5344CB8AC3E}">
        <p14:creationId xmlns:p14="http://schemas.microsoft.com/office/powerpoint/2010/main" val="16977288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Use Barrier with Caution</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b="0" dirty="0"/>
              <a:t>Don’t think that</a:t>
            </a:r>
            <a:r>
              <a:rPr lang="en-US" b="0" baseline="0" dirty="0"/>
              <a:t> the barrier is a magic solution. </a:t>
            </a:r>
            <a:r>
              <a:rPr lang="en-US" b="0" dirty="0"/>
              <a:t>Remember</a:t>
            </a:r>
            <a:r>
              <a:rPr lang="en-US" b="0" baseline="0" dirty="0"/>
              <a:t> that t</a:t>
            </a:r>
            <a:r>
              <a:rPr lang="en-US" b="0" dirty="0"/>
              <a:t>he barrier itself is a hazard!</a:t>
            </a:r>
            <a:r>
              <a:rPr lang="en-US" b="0" baseline="0" dirty="0"/>
              <a:t> </a:t>
            </a:r>
            <a:r>
              <a:rPr lang="en-US" b="0" dirty="0"/>
              <a:t>If it is possible, eliminate the hazard and consider alternatives.</a:t>
            </a:r>
            <a:r>
              <a:rPr lang="en-US" b="0" baseline="0" dirty="0"/>
              <a:t> </a:t>
            </a:r>
            <a:r>
              <a:rPr lang="en-US" b="0" dirty="0"/>
              <a:t>Careful consideration should be given to alternative strategies to minimize worker exposure</a:t>
            </a:r>
            <a:r>
              <a:rPr lang="en-US" b="0" baseline="0" dirty="0"/>
              <a:t>. </a:t>
            </a:r>
            <a:r>
              <a:rPr lang="en-US" b="0" dirty="0"/>
              <a:t>Strategies to avoid barrier use should be considered.</a:t>
            </a:r>
            <a:r>
              <a:rPr lang="en-US" b="0" baseline="0" dirty="0"/>
              <a:t> Barriers are not the only strategy available. This course will discuss some of these strategies.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21</a:t>
            </a:fld>
            <a:endParaRPr lang="en-US" dirty="0"/>
          </a:p>
        </p:txBody>
      </p:sp>
    </p:spTree>
    <p:extLst>
      <p:ext uri="{BB962C8B-B14F-4D97-AF65-F5344CB8AC3E}">
        <p14:creationId xmlns:p14="http://schemas.microsoft.com/office/powerpoint/2010/main" val="65030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Introduce the Positive Protection Decision Making (assessment) Process</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b="0" dirty="0"/>
              <a:t>T</a:t>
            </a:r>
            <a:r>
              <a:rPr lang="en-US" dirty="0"/>
              <a:t>ext</a:t>
            </a:r>
            <a:r>
              <a:rPr lang="en-US" baseline="0" dirty="0"/>
              <a:t> box appears on click</a:t>
            </a:r>
            <a:endParaRPr lang="en-US" dirty="0"/>
          </a:p>
          <a:p>
            <a:r>
              <a:rPr lang="en-US" b="1" dirty="0"/>
              <a:t>Suggested Comments: </a:t>
            </a:r>
            <a:r>
              <a:rPr lang="en-US" dirty="0"/>
              <a:t>Various states have developed processes.</a:t>
            </a:r>
            <a:r>
              <a:rPr lang="en-US" baseline="0" dirty="0"/>
              <a:t> We will discuss them later. </a:t>
            </a:r>
            <a:r>
              <a:rPr lang="en-US" dirty="0"/>
              <a:t>An interactive “composite” Positive Protection assessment tool has been developed as part</a:t>
            </a:r>
            <a:r>
              <a:rPr lang="en-US" baseline="0" dirty="0"/>
              <a:t> of this course.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Whet their appetite.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22</a:t>
            </a:fld>
            <a:endParaRPr lang="en-US" dirty="0"/>
          </a:p>
        </p:txBody>
      </p:sp>
    </p:spTree>
    <p:extLst>
      <p:ext uri="{BB962C8B-B14F-4D97-AF65-F5344CB8AC3E}">
        <p14:creationId xmlns:p14="http://schemas.microsoft.com/office/powerpoint/2010/main" val="1751827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a:t>Discuss </a:t>
            </a:r>
            <a:r>
              <a:rPr lang="en-US"/>
              <a:t>Applicable </a:t>
            </a:r>
            <a:r>
              <a:rPr lang="en-US" dirty="0"/>
              <a:t>Standards and Guidance</a:t>
            </a:r>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b="0" dirty="0"/>
              <a:t>T</a:t>
            </a:r>
            <a:r>
              <a:rPr lang="en-US" dirty="0"/>
              <a:t>ext</a:t>
            </a:r>
            <a:r>
              <a:rPr lang="en-US" baseline="0" dirty="0"/>
              <a:t> </a:t>
            </a:r>
            <a:r>
              <a:rPr lang="en-US" baseline="0"/>
              <a:t>box appears </a:t>
            </a:r>
            <a:r>
              <a:rPr lang="en-US" baseline="0" dirty="0"/>
              <a:t>on click</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i="0" baseline="0" dirty="0"/>
              <a:t>We can refer to the MUTCD which defines engineering study and engineering judgment. Also the </a:t>
            </a:r>
            <a:r>
              <a:rPr lang="en-US" b="0" i="0" dirty="0"/>
              <a:t>AASHTO Roadside Design Guide</a:t>
            </a:r>
            <a:r>
              <a:rPr lang="en-US" b="0" i="0" baseline="0" dirty="0"/>
              <a:t> and state guidelines. Let’s look at these!</a:t>
            </a:r>
            <a:endParaRPr lang="en-US" b="0" i="0" dirty="0"/>
          </a:p>
          <a:p>
            <a:pPr eaLnBrk="1" hangingPunct="1"/>
            <a:r>
              <a:rPr lang="en-US" b="1" dirty="0"/>
              <a:t>Suggested Questions: </a:t>
            </a:r>
            <a:r>
              <a:rPr lang="en-US" b="0" dirty="0"/>
              <a:t>Which</a:t>
            </a:r>
            <a:r>
              <a:rPr lang="en-US" b="0" baseline="0" dirty="0"/>
              <a:t> standards and </a:t>
            </a:r>
            <a:r>
              <a:rPr lang="en-US" b="0" baseline="0"/>
              <a:t>guidelines apply</a:t>
            </a:r>
            <a:r>
              <a:rPr lang="en-US" b="0" baseline="0" dirty="0"/>
              <a:t>?</a:t>
            </a:r>
            <a:endParaRPr lang="en-US" b="0" dirty="0"/>
          </a:p>
          <a:p>
            <a:pPr eaLnBrk="1" hangingPunct="1"/>
            <a:r>
              <a:rPr lang="en-US" b="1" dirty="0"/>
              <a:t>Additional Information: </a:t>
            </a:r>
            <a:r>
              <a:rPr lang="en-US" b="0" dirty="0"/>
              <a:t>None</a:t>
            </a:r>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23</a:t>
            </a:fld>
            <a:endParaRPr lang="en-US" dirty="0"/>
          </a:p>
        </p:txBody>
      </p:sp>
    </p:spTree>
    <p:extLst>
      <p:ext uri="{BB962C8B-B14F-4D97-AF65-F5344CB8AC3E}">
        <p14:creationId xmlns:p14="http://schemas.microsoft.com/office/powerpoint/2010/main" val="820013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Discuss the MUTCD</a:t>
            </a:r>
          </a:p>
          <a:p>
            <a:pPr eaLnBrk="1" hangingPunct="1"/>
            <a:r>
              <a:rPr lang="en-US" b="1" dirty="0"/>
              <a:t>Est. Presentation Time</a:t>
            </a:r>
            <a:r>
              <a:rPr lang="en-US" b="1" baseline="0" dirty="0"/>
              <a:t> (minutes): </a:t>
            </a:r>
            <a:endParaRPr lang="en-US" dirty="0"/>
          </a:p>
          <a:p>
            <a:pPr eaLnBrk="1" hangingPunct="1"/>
            <a:r>
              <a:rPr lang="en-US" b="1" dirty="0"/>
              <a:t>Explanation of Cues/Builds: </a:t>
            </a:r>
            <a:r>
              <a:rPr lang="en-US" b="0" dirty="0"/>
              <a:t>T</a:t>
            </a:r>
            <a:r>
              <a:rPr lang="en-US" dirty="0"/>
              <a:t>ext</a:t>
            </a:r>
            <a:r>
              <a:rPr lang="en-US" baseline="0" dirty="0"/>
              <a:t> </a:t>
            </a:r>
            <a:r>
              <a:rPr lang="en-US" baseline="0"/>
              <a:t>box appears </a:t>
            </a:r>
            <a:r>
              <a:rPr lang="en-US" baseline="0" dirty="0"/>
              <a:t>on click</a:t>
            </a:r>
            <a:endParaRPr lang="en-US" dirty="0"/>
          </a:p>
          <a:p>
            <a:r>
              <a:rPr lang="en-US" b="1" dirty="0"/>
              <a:t>Suggested Comments:</a:t>
            </a:r>
            <a:r>
              <a:rPr lang="en-US" b="1" baseline="0" dirty="0"/>
              <a:t> </a:t>
            </a:r>
            <a:r>
              <a:rPr lang="en-US" b="0" i="0" baseline="0" dirty="0"/>
              <a:t>The MUTCD discusses </a:t>
            </a:r>
            <a:r>
              <a:rPr lang="en-US" b="0" i="0" dirty="0"/>
              <a:t>Temporary Traffic Barriers</a:t>
            </a:r>
            <a:r>
              <a:rPr lang="en-US" b="0" i="0" baseline="0" dirty="0"/>
              <a:t> and </a:t>
            </a:r>
            <a:r>
              <a:rPr lang="en-US" b="0" i="0" dirty="0"/>
              <a:t>Truck-Mounted Attenuators (TMA)</a:t>
            </a:r>
            <a:r>
              <a:rPr lang="en-US" b="0" i="0" baseline="0" dirty="0"/>
              <a:t>. It refers you to the Roadside Design Guide. </a:t>
            </a:r>
            <a:r>
              <a:rPr lang="en-US" b="0" i="0" dirty="0"/>
              <a:t>Vehicle Arresting Systems</a:t>
            </a:r>
            <a:r>
              <a:rPr lang="en-US" b="0" i="0" baseline="0" dirty="0"/>
              <a:t> </a:t>
            </a:r>
            <a:r>
              <a:rPr lang="en-US" b="0" i="0" dirty="0"/>
              <a:t>Removed from 2009 version because</a:t>
            </a:r>
            <a:r>
              <a:rPr lang="en-US" b="0" i="0" baseline="0" dirty="0"/>
              <a:t> they are not “traffic control devices”.</a:t>
            </a:r>
            <a:endParaRPr lang="en-US" dirty="0"/>
          </a:p>
          <a:p>
            <a:pPr eaLnBrk="1" hangingPunct="1"/>
            <a:r>
              <a:rPr lang="en-US" b="1" dirty="0"/>
              <a:t>Suggested Questions: </a:t>
            </a:r>
            <a:r>
              <a:rPr lang="en-US" b="0" dirty="0"/>
              <a:t>None</a:t>
            </a:r>
          </a:p>
          <a:p>
            <a:r>
              <a:rPr lang="en-US" b="1" dirty="0"/>
              <a:t>Additional Information: </a:t>
            </a:r>
            <a:r>
              <a:rPr lang="en-US" kern="1200" baseline="0" dirty="0">
                <a:solidFill>
                  <a:schemeClr val="tx1"/>
                </a:solidFill>
                <a:latin typeface="Arial" charset="0"/>
                <a:ea typeface="+mn-ea"/>
                <a:cs typeface="+mn-cs"/>
              </a:rPr>
              <a:t>Subsection (b) refers to the MUTCD and the AASHTO Roadside Design Guide (RDG) as sources of information on work zone safety methods and traffic control strategies</a:t>
            </a:r>
            <a:endParaRPr lang="en-US" dirty="0"/>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24</a:t>
            </a:fld>
            <a:endParaRPr lang="en-US" dirty="0"/>
          </a:p>
        </p:txBody>
      </p:sp>
    </p:spTree>
    <p:extLst>
      <p:ext uri="{BB962C8B-B14F-4D97-AF65-F5344CB8AC3E}">
        <p14:creationId xmlns:p14="http://schemas.microsoft.com/office/powerpoint/2010/main" val="2440685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Define</a:t>
            </a:r>
            <a:r>
              <a:rPr lang="en-US" b="0" baseline="0" dirty="0"/>
              <a:t> an Engineering Judgment</a:t>
            </a:r>
            <a:endParaRPr lang="en-US" dirty="0"/>
          </a:p>
          <a:p>
            <a:pPr eaLnBrk="1" hangingPunct="1"/>
            <a:r>
              <a:rPr lang="en-US" b="1" dirty="0"/>
              <a:t>Est. Presentation Time</a:t>
            </a:r>
            <a:r>
              <a:rPr lang="en-US" b="1" baseline="0" dirty="0"/>
              <a:t> (minutes): </a:t>
            </a:r>
            <a:endParaRPr lang="en-US"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Let’s look at the MUTCD definition: The evaluation of available pertinent information, and </a:t>
            </a:r>
            <a:r>
              <a:rPr lang="en-US" b="0" baseline="0"/>
              <a:t>the application of appropriate </a:t>
            </a:r>
            <a:r>
              <a:rPr lang="en-US" b="0" baseline="0" dirty="0"/>
              <a:t>principles, provisions, and practices as contained in this Manual and other sources, for the purpose of deciding upon </a:t>
            </a:r>
            <a:r>
              <a:rPr lang="en-US" b="0" baseline="0"/>
              <a:t>the applicability</a:t>
            </a:r>
            <a:r>
              <a:rPr lang="en-US" b="0" baseline="0" dirty="0"/>
              <a:t>, design, operation, or installation of a traffic control device. </a:t>
            </a:r>
            <a:endParaRPr lang="en-US" dirty="0"/>
          </a:p>
          <a:p>
            <a:pPr eaLnBrk="1" hangingPunct="1"/>
            <a:r>
              <a:rPr lang="en-US" b="1" dirty="0"/>
              <a:t>Suggested Questions:</a:t>
            </a: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b="0" i="0" dirty="0"/>
              <a:t>MUTCD Page 14, Definition 64</a:t>
            </a:r>
          </a:p>
          <a:p>
            <a:pPr eaLnBrk="1" hangingPunct="1"/>
            <a:r>
              <a:rPr lang="en-US" b="1" dirty="0"/>
              <a:t>Possible Problems: </a:t>
            </a:r>
            <a:r>
              <a:rPr lang="en-US" dirty="0"/>
              <a:t>None</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25</a:t>
            </a:fld>
            <a:endParaRPr lang="en-US" dirty="0"/>
          </a:p>
        </p:txBody>
      </p:sp>
    </p:spTree>
    <p:extLst>
      <p:ext uri="{BB962C8B-B14F-4D97-AF65-F5344CB8AC3E}">
        <p14:creationId xmlns:p14="http://schemas.microsoft.com/office/powerpoint/2010/main" val="4220001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Define</a:t>
            </a:r>
            <a:r>
              <a:rPr lang="en-US" b="0" baseline="0" dirty="0"/>
              <a:t> an Engineering Judgment</a:t>
            </a:r>
            <a:endParaRPr lang="en-US" dirty="0"/>
          </a:p>
          <a:p>
            <a:pPr eaLnBrk="1" hangingPunct="1"/>
            <a:r>
              <a:rPr lang="en-US" b="1" dirty="0"/>
              <a:t>Est. Presentation Time</a:t>
            </a:r>
            <a:r>
              <a:rPr lang="en-US" b="1" baseline="0" dirty="0"/>
              <a:t> (minutes): </a:t>
            </a:r>
            <a:r>
              <a:rPr lang="en-US" b="0" baseline="0" dirty="0"/>
              <a:t>1-2 minutes</a:t>
            </a:r>
            <a:endParaRPr lang="en-US" b="0"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Let’s look at the MUTCD definition: The evaluation of available pertinent information, and </a:t>
            </a:r>
            <a:r>
              <a:rPr lang="en-US" b="0" baseline="0"/>
              <a:t>the application of appropriate </a:t>
            </a:r>
            <a:r>
              <a:rPr lang="en-US" b="0" baseline="0" dirty="0"/>
              <a:t>principles, provisions, and practices as contained in this Manual and other sources, for the purpose of deciding upon </a:t>
            </a:r>
            <a:r>
              <a:rPr lang="en-US" b="0" baseline="0"/>
              <a:t>the applicability</a:t>
            </a:r>
            <a:r>
              <a:rPr lang="en-US" b="0" baseline="0" dirty="0"/>
              <a:t>, design, operation, or installation of a traffic control device. </a:t>
            </a:r>
            <a:endParaRPr lang="en-US" dirty="0"/>
          </a:p>
          <a:p>
            <a:pPr eaLnBrk="1" hangingPunct="1"/>
            <a:r>
              <a:rPr lang="en-US" b="1" dirty="0"/>
              <a:t>Suggested Questions: </a:t>
            </a:r>
            <a:r>
              <a:rPr lang="en-US" b="0" dirty="0"/>
              <a:t>How come engineering judgment does not need to be</a:t>
            </a:r>
            <a:r>
              <a:rPr lang="en-US" b="0" baseline="0" dirty="0"/>
              <a:t> documented? We all have different judgments and we, as engineers, don’t have to explain ourselves in writing.</a:t>
            </a: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b="0" i="0" dirty="0"/>
              <a:t>MUTCD Page 14, Definition 64</a:t>
            </a:r>
          </a:p>
          <a:p>
            <a:pPr eaLnBrk="1" hangingPunct="1"/>
            <a:r>
              <a:rPr lang="en-US" b="1" dirty="0"/>
              <a:t>Possible Problems: </a:t>
            </a:r>
            <a:r>
              <a:rPr lang="en-US" dirty="0"/>
              <a:t>May have to discuss the new</a:t>
            </a:r>
            <a:r>
              <a:rPr lang="en-US" baseline="0" dirty="0"/>
              <a:t> 2009 MUTCD language stating that standard statements shall not be modified based on engineering judgment. Refer to FHWA’s interpretation available on iBackup and MUTCD webpage, found here: http://mutcd.fhwa.dot.gov/resources/interpretations/1_09_1.htm</a:t>
            </a:r>
          </a:p>
          <a:p>
            <a:pPr eaLnBrk="1" hangingPunct="1"/>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26</a:t>
            </a:fld>
            <a:endParaRPr lang="en-US" dirty="0"/>
          </a:p>
        </p:txBody>
      </p:sp>
    </p:spTree>
    <p:extLst>
      <p:ext uri="{BB962C8B-B14F-4D97-AF65-F5344CB8AC3E}">
        <p14:creationId xmlns:p14="http://schemas.microsoft.com/office/powerpoint/2010/main" val="1747482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Introduce</a:t>
            </a:r>
            <a:r>
              <a:rPr lang="en-US" b="0" baseline="0" dirty="0"/>
              <a:t> an Engineering Study</a:t>
            </a:r>
            <a:endParaRPr lang="en-US" b="0" dirty="0"/>
          </a:p>
          <a:p>
            <a:pPr eaLnBrk="1" hangingPunct="1"/>
            <a:r>
              <a:rPr lang="en-US" b="1" dirty="0"/>
              <a:t>Est. Presentation Time</a:t>
            </a:r>
            <a:r>
              <a:rPr lang="en-US" b="1" baseline="0" dirty="0"/>
              <a:t> (minutes): </a:t>
            </a:r>
            <a:r>
              <a:rPr lang="en-US" b="0" baseline="0" dirty="0"/>
              <a:t>None</a:t>
            </a:r>
            <a:endParaRPr lang="en-US" dirty="0"/>
          </a:p>
          <a:p>
            <a:pPr eaLnBrk="1" hangingPunct="1"/>
            <a:r>
              <a:rPr lang="en-US" b="1" dirty="0"/>
              <a:t>Explanation of Cues/Builds: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b="1" baseline="0" dirty="0"/>
              <a:t> </a:t>
            </a:r>
            <a:r>
              <a:rPr lang="en-US" b="0" i="0" baseline="0" dirty="0"/>
              <a:t>Subpart K states that </a:t>
            </a:r>
            <a:r>
              <a:rPr lang="en-US" b="0" i="0" dirty="0"/>
              <a:t>“The need for longitudinal traffic barrier and other positive protection devices shall be based on an engineering study.”</a:t>
            </a:r>
            <a:endParaRPr lang="en-US" dirty="0"/>
          </a:p>
          <a:p>
            <a:pPr eaLnBrk="1" hangingPunct="1"/>
            <a:r>
              <a:rPr lang="en-US" b="1" dirty="0"/>
              <a:t>Suggested Questions: </a:t>
            </a:r>
            <a:r>
              <a:rPr lang="en-US" b="0" dirty="0"/>
              <a:t>What is an</a:t>
            </a:r>
            <a:r>
              <a:rPr lang="en-US" b="0" baseline="0" dirty="0"/>
              <a:t> engineering study? What is “shall”?</a:t>
            </a:r>
            <a:endParaRPr lang="en-US" b="0" dirty="0"/>
          </a:p>
          <a:p>
            <a:pPr eaLnBrk="1" hangingPunct="1"/>
            <a:r>
              <a:rPr lang="en-US" b="1" dirty="0"/>
              <a:t>Additional Information: </a:t>
            </a:r>
            <a:r>
              <a:rPr lang="en-US" dirty="0"/>
              <a:t>None</a:t>
            </a:r>
          </a:p>
          <a:p>
            <a:pPr eaLnBrk="1" hangingPunct="1"/>
            <a:r>
              <a:rPr lang="en-US" b="1" dirty="0"/>
              <a:t>Possible Problems: </a:t>
            </a:r>
            <a:r>
              <a:rPr lang="en-US" b="0" dirty="0"/>
              <a:t>The</a:t>
            </a:r>
            <a:r>
              <a:rPr lang="en-US" b="0" baseline="0" dirty="0"/>
              <a:t> MUTCD indicates this is a “should” condition, not a “shall”.</a:t>
            </a:r>
            <a:endParaRPr lang="en-US"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27</a:t>
            </a:fld>
            <a:endParaRPr lang="en-US" dirty="0"/>
          </a:p>
        </p:txBody>
      </p:sp>
    </p:spTree>
    <p:extLst>
      <p:ext uri="{BB962C8B-B14F-4D97-AF65-F5344CB8AC3E}">
        <p14:creationId xmlns:p14="http://schemas.microsoft.com/office/powerpoint/2010/main" val="30439720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Define</a:t>
            </a:r>
            <a:r>
              <a:rPr lang="en-US" b="0" baseline="0" dirty="0"/>
              <a:t> an Engineering Study</a:t>
            </a:r>
            <a:endParaRPr lang="en-US" dirty="0"/>
          </a:p>
          <a:p>
            <a:pPr eaLnBrk="1" hangingPunct="1"/>
            <a:r>
              <a:rPr lang="en-US" b="1" dirty="0"/>
              <a:t>Est. Presentation Time</a:t>
            </a:r>
            <a:r>
              <a:rPr lang="en-US" b="1" baseline="0" dirty="0"/>
              <a:t> (minutes): </a:t>
            </a:r>
            <a:endParaRPr lang="en-US" dirty="0"/>
          </a:p>
          <a:p>
            <a:pPr eaLnBrk="1" hangingPunct="1"/>
            <a:r>
              <a:rPr lang="en-US" b="1" dirty="0"/>
              <a:t>Explanation of Cues/Builds: </a:t>
            </a:r>
            <a:r>
              <a:rPr lang="en-US" dirty="0"/>
              <a:t>None</a:t>
            </a:r>
          </a:p>
          <a:p>
            <a:pPr eaLnBrk="1" hangingPunct="1"/>
            <a:r>
              <a:rPr lang="en-US" b="1" dirty="0"/>
              <a:t>Suggested Comments:</a:t>
            </a:r>
            <a:r>
              <a:rPr lang="en-US" b="1" baseline="0" dirty="0"/>
              <a:t> </a:t>
            </a:r>
            <a:r>
              <a:rPr lang="en-US" b="0" baseline="0" dirty="0"/>
              <a:t>Let’s look at the MUTCD definition: It is the comprehensive analysis and evaluation of available pertinent information, and </a:t>
            </a:r>
            <a:r>
              <a:rPr lang="en-US" b="0" baseline="0"/>
              <a:t>the application of appropriate </a:t>
            </a:r>
            <a:r>
              <a:rPr lang="en-US" b="0" baseline="0" dirty="0"/>
              <a:t>principles, provisions, and practices as contained in this Manual and other sources, for the purpose of deciding upon </a:t>
            </a:r>
            <a:r>
              <a:rPr lang="en-US" b="0" baseline="0"/>
              <a:t>the applicability</a:t>
            </a:r>
            <a:r>
              <a:rPr lang="en-US" b="0" baseline="0" dirty="0"/>
              <a:t>, design, operation, or installation of a traffic control device. </a:t>
            </a:r>
            <a:endParaRPr lang="en-US" dirty="0"/>
          </a:p>
          <a:p>
            <a:pPr eaLnBrk="1" hangingPunct="1"/>
            <a:r>
              <a:rPr lang="en-US" b="1" dirty="0"/>
              <a:t>Suggested Questions: </a:t>
            </a:r>
            <a:r>
              <a:rPr lang="en-US" b="0" dirty="0"/>
              <a:t>What</a:t>
            </a:r>
            <a:r>
              <a:rPr lang="en-US" b="1" dirty="0"/>
              <a:t> </a:t>
            </a:r>
            <a:r>
              <a:rPr lang="en-US" b="0" dirty="0"/>
              <a:t>is</a:t>
            </a:r>
            <a:r>
              <a:rPr lang="en-US" b="0" baseline="0" dirty="0"/>
              <a:t> comprehensive?</a:t>
            </a: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b="0" i="0" dirty="0"/>
              <a:t>MUTCD Page 14, Definition 65</a:t>
            </a:r>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28</a:t>
            </a:fld>
            <a:endParaRPr lang="en-US" dirty="0"/>
          </a:p>
        </p:txBody>
      </p:sp>
    </p:spTree>
    <p:extLst>
      <p:ext uri="{BB962C8B-B14F-4D97-AF65-F5344CB8AC3E}">
        <p14:creationId xmlns:p14="http://schemas.microsoft.com/office/powerpoint/2010/main" val="1551978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b="0" dirty="0"/>
              <a:t>Define</a:t>
            </a:r>
            <a:r>
              <a:rPr lang="en-US" b="0" baseline="0" dirty="0"/>
              <a:t> an Engineering Study (cont.)</a:t>
            </a:r>
            <a:endParaRPr lang="en-US" dirty="0"/>
          </a:p>
          <a:p>
            <a:pPr eaLnBrk="1" hangingPunct="1"/>
            <a:r>
              <a:rPr lang="en-US" b="1" dirty="0"/>
              <a:t>Est. Presentation Time</a:t>
            </a:r>
            <a:r>
              <a:rPr lang="en-US" b="1" baseline="0" dirty="0"/>
              <a:t> (minutes): </a:t>
            </a:r>
            <a:endParaRPr lang="en-US" dirty="0"/>
          </a:p>
          <a:p>
            <a:pPr eaLnBrk="1" hangingPunct="1"/>
            <a:r>
              <a:rPr lang="en-US" b="1" dirty="0"/>
              <a:t>Explanation of Cues/Builds: </a:t>
            </a:r>
            <a:r>
              <a:rPr lang="en-US" dirty="0"/>
              <a:t>None</a:t>
            </a:r>
          </a:p>
          <a:p>
            <a:r>
              <a:rPr lang="en-US" b="1" dirty="0"/>
              <a:t>Suggested Comments:</a:t>
            </a:r>
            <a:r>
              <a:rPr lang="en-US" b="1" baseline="0" dirty="0"/>
              <a:t> </a:t>
            </a:r>
            <a:r>
              <a:rPr lang="en-US" b="0" i="0" dirty="0"/>
              <a:t>An engineering study shall be performed by an engineer, or by an individual working under the supervision of an engineer, through </a:t>
            </a:r>
            <a:r>
              <a:rPr lang="en-US" b="0" i="0"/>
              <a:t>the application </a:t>
            </a:r>
            <a:r>
              <a:rPr lang="en-US" b="0" i="0" dirty="0"/>
              <a:t>of procedures and criteria established by the engineer.</a:t>
            </a:r>
            <a:r>
              <a:rPr lang="en-US" b="0" i="0" baseline="0" dirty="0"/>
              <a:t> </a:t>
            </a:r>
            <a:r>
              <a:rPr lang="en-US" b="0" i="0" dirty="0"/>
              <a:t>An engineering study shall be documented</a:t>
            </a:r>
          </a:p>
          <a:p>
            <a:pPr eaLnBrk="1" hangingPunct="1"/>
            <a:r>
              <a:rPr lang="en-US" b="1" dirty="0"/>
              <a:t>Suggested Questions: </a:t>
            </a:r>
            <a:r>
              <a:rPr lang="en-US" b="0" dirty="0"/>
              <a:t>What</a:t>
            </a:r>
            <a:r>
              <a:rPr lang="en-US" b="1" dirty="0"/>
              <a:t> </a:t>
            </a:r>
            <a:r>
              <a:rPr lang="en-US" b="0" dirty="0"/>
              <a:t>is</a:t>
            </a:r>
            <a:r>
              <a:rPr lang="en-US" b="0" baseline="0" dirty="0"/>
              <a:t> documentation?</a:t>
            </a: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b="0" i="0" dirty="0"/>
              <a:t>MUTCD Page 14, Definition 65</a:t>
            </a:r>
          </a:p>
          <a:p>
            <a:pPr eaLnBrk="1" hangingPunct="1"/>
            <a:r>
              <a:rPr lang="en-US" b="1" dirty="0"/>
              <a:t>Possible Problems: </a:t>
            </a:r>
            <a:r>
              <a:rPr lang="en-US" dirty="0"/>
              <a:t>None</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29</a:t>
            </a:fld>
            <a:endParaRPr lang="en-US" dirty="0"/>
          </a:p>
        </p:txBody>
      </p:sp>
    </p:spTree>
    <p:extLst>
      <p:ext uri="{BB962C8B-B14F-4D97-AF65-F5344CB8AC3E}">
        <p14:creationId xmlns:p14="http://schemas.microsoft.com/office/powerpoint/2010/main" val="2706268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a:t>
            </a:r>
            <a:r>
              <a:rPr lang="en-US" b="0" dirty="0"/>
              <a:t> Introduce the AASHTO Roadside Design Guide</a:t>
            </a:r>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b="0" dirty="0"/>
              <a:t>Text</a:t>
            </a:r>
            <a:r>
              <a:rPr lang="en-US" b="0" baseline="0" dirty="0"/>
              <a:t> </a:t>
            </a:r>
            <a:r>
              <a:rPr lang="en-US" b="0" baseline="0"/>
              <a:t>box appears </a:t>
            </a:r>
            <a:r>
              <a:rPr lang="en-US" b="0" baseline="0" dirty="0"/>
              <a:t>on click</a:t>
            </a:r>
            <a:endParaRPr lang="en-US" dirty="0"/>
          </a:p>
          <a:p>
            <a:r>
              <a:rPr lang="en-US" b="1" dirty="0"/>
              <a:t>Suggested Comments: </a:t>
            </a:r>
            <a:r>
              <a:rPr lang="en-US" b="0" dirty="0"/>
              <a:t>The RDG provides</a:t>
            </a:r>
            <a:r>
              <a:rPr lang="en-US" b="0" baseline="0" dirty="0"/>
              <a:t> GUIDANCE on these devices.</a:t>
            </a:r>
          </a:p>
          <a:p>
            <a:r>
              <a:rPr lang="en-US" b="1" dirty="0"/>
              <a:t>Suggested Questions: </a:t>
            </a:r>
            <a:r>
              <a:rPr lang="en-US" b="0" dirty="0"/>
              <a:t>Is the RDG guidance or regulation? A desig</a:t>
            </a:r>
            <a:r>
              <a:rPr lang="en-US" b="0" baseline="0" dirty="0"/>
              <a:t>n GUIDE.</a:t>
            </a:r>
            <a:endParaRPr lang="en-US" b="0" dirty="0"/>
          </a:p>
          <a:p>
            <a:r>
              <a:rPr lang="en-US" b="1" dirty="0"/>
              <a:t>Additional Information: </a:t>
            </a:r>
            <a:r>
              <a:rPr lang="en-US" sz="1200" kern="1200" baseline="0" dirty="0">
                <a:solidFill>
                  <a:schemeClr val="tx1"/>
                </a:solidFill>
                <a:latin typeface="Arial" charset="0"/>
                <a:ea typeface="+mn-ea"/>
                <a:cs typeface="+mn-cs"/>
              </a:rPr>
              <a:t>Language in the final rule has been modified to make clear that guidance included in the AASHTO</a:t>
            </a:r>
          </a:p>
          <a:p>
            <a:r>
              <a:rPr lang="en-US" sz="1200" kern="1200" baseline="0" dirty="0">
                <a:solidFill>
                  <a:schemeClr val="tx1"/>
                </a:solidFill>
                <a:latin typeface="Arial" charset="0"/>
                <a:ea typeface="+mn-ea"/>
                <a:cs typeface="+mn-cs"/>
              </a:rPr>
              <a:t>Roadside Design Guide is not, and should not be construed as a ‘‘regulation.’’</a:t>
            </a:r>
            <a:endParaRPr lang="en-US" dirty="0"/>
          </a:p>
          <a:p>
            <a:pPr eaLnBrk="1" hangingPunct="1"/>
            <a:r>
              <a:rPr lang="en-US" b="1" dirty="0"/>
              <a:t>Possible Problems: </a:t>
            </a:r>
            <a:r>
              <a:rPr lang="en-US" dirty="0"/>
              <a:t>None</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30</a:t>
            </a:fld>
            <a:endParaRPr lang="en-US" dirty="0"/>
          </a:p>
        </p:txBody>
      </p:sp>
    </p:spTree>
    <p:extLst>
      <p:ext uri="{BB962C8B-B14F-4D97-AF65-F5344CB8AC3E}">
        <p14:creationId xmlns:p14="http://schemas.microsoft.com/office/powerpoint/2010/main" val="1116401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Discuss </a:t>
            </a:r>
            <a:r>
              <a:rPr lang="en-US" b="0" dirty="0"/>
              <a:t>Issues with Worker Exposure</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b="0" dirty="0"/>
              <a:t>Some</a:t>
            </a:r>
            <a:r>
              <a:rPr lang="en-US" b="0" baseline="0" dirty="0"/>
              <a:t> issues related to worker exposure are on the screen. For example, w</a:t>
            </a:r>
            <a:r>
              <a:rPr lang="en-US" dirty="0"/>
              <a:t>orkers in work zones are vulnerable to vehicle intrusions.</a:t>
            </a:r>
            <a:r>
              <a:rPr lang="en-US" baseline="0" dirty="0"/>
              <a:t> </a:t>
            </a:r>
            <a:r>
              <a:rPr lang="en-US" dirty="0"/>
              <a:t>Their protection is left to engineering judgment, if at all.</a:t>
            </a:r>
            <a:r>
              <a:rPr lang="en-US" baseline="0" dirty="0"/>
              <a:t> Sometimes, the cost associated with Positive Protection devices makes Positive Protection devices cost-prohibitive, leaving workers unprotected. Positive Protection devices are s</a:t>
            </a:r>
            <a:r>
              <a:rPr lang="en-US" dirty="0"/>
              <a:t>eldom considered on paving and other maintenance projects due to their short duration.</a:t>
            </a:r>
            <a:r>
              <a:rPr lang="en-US" baseline="0" dirty="0"/>
              <a:t> </a:t>
            </a:r>
            <a:r>
              <a:rPr lang="en-US" dirty="0"/>
              <a:t>Short duration projects may be a problem as far as worker protections.</a:t>
            </a:r>
            <a:r>
              <a:rPr lang="en-US" baseline="0" dirty="0"/>
              <a:t> </a:t>
            </a:r>
            <a:r>
              <a:rPr lang="en-US" dirty="0"/>
              <a:t>Positive protection is not always feasible, cost-effective or practical. These</a:t>
            </a:r>
            <a:r>
              <a:rPr lang="en-US" baseline="0" dirty="0"/>
              <a:t> is why specific guidance and procedures are needed.</a:t>
            </a:r>
            <a:endParaRPr lang="en-US" b="1" dirty="0"/>
          </a:p>
          <a:p>
            <a:pPr eaLnBrk="1" hangingPunct="1"/>
            <a:r>
              <a:rPr lang="en-US" b="1" dirty="0"/>
              <a:t>Suggested Questions: </a:t>
            </a:r>
            <a:r>
              <a:rPr lang="en-US" dirty="0"/>
              <a:t>Can you name some issues with worker</a:t>
            </a:r>
            <a:r>
              <a:rPr lang="en-US" baseline="0" dirty="0"/>
              <a:t> exposure? How can we improve on those? What options are there?</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a:t>
            </a:fld>
            <a:endParaRPr lang="en-US" dirty="0"/>
          </a:p>
        </p:txBody>
      </p:sp>
    </p:spTree>
    <p:extLst>
      <p:ext uri="{BB962C8B-B14F-4D97-AF65-F5344CB8AC3E}">
        <p14:creationId xmlns:p14="http://schemas.microsoft.com/office/powerpoint/2010/main" val="3250713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dirty="0"/>
              <a:t>State Positive Protection Guidelines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b="0" dirty="0"/>
              <a:t>Text</a:t>
            </a:r>
            <a:r>
              <a:rPr lang="en-US" b="0" baseline="0" dirty="0"/>
              <a:t> </a:t>
            </a:r>
            <a:r>
              <a:rPr lang="en-US" b="0" baseline="0"/>
              <a:t>box appears </a:t>
            </a:r>
            <a:r>
              <a:rPr lang="en-US" b="0" baseline="0" dirty="0"/>
              <a:t>on click</a:t>
            </a:r>
            <a:endParaRPr lang="en-US" dirty="0"/>
          </a:p>
          <a:p>
            <a:pPr eaLnBrk="1" hangingPunct="1"/>
            <a:r>
              <a:rPr lang="en-US" b="1" dirty="0"/>
              <a:t>Suggested Comments: </a:t>
            </a:r>
            <a:r>
              <a:rPr lang="en-US" b="0" dirty="0"/>
              <a:t>Several states have developed Positive Protection Guidelines. We will discuss</a:t>
            </a:r>
            <a:r>
              <a:rPr lang="en-US" b="0" baseline="0" dirty="0"/>
              <a:t> them later.</a:t>
            </a:r>
            <a:endParaRPr lang="en-US" b="0" dirty="0"/>
          </a:p>
          <a:p>
            <a:pPr eaLnBrk="1" hangingPunct="1"/>
            <a:r>
              <a:rPr lang="en-US" b="1" dirty="0"/>
              <a:t>Suggested Questions: </a:t>
            </a:r>
            <a:r>
              <a:rPr lang="en-US" dirty="0"/>
              <a:t>Why are these guidelines state-specific? Every state is</a:t>
            </a:r>
            <a:r>
              <a:rPr lang="en-US" baseline="0" dirty="0"/>
              <a:t> different! Also because no national guidance has been available, states recognize its important to be consistent </a:t>
            </a:r>
            <a:r>
              <a:rPr lang="en-US" baseline="0"/>
              <a:t>with application </a:t>
            </a:r>
            <a:r>
              <a:rPr lang="en-US" baseline="0" dirty="0"/>
              <a:t>of positive protection.</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31</a:t>
            </a:fld>
            <a:endParaRPr lang="en-US" dirty="0"/>
          </a:p>
        </p:txBody>
      </p:sp>
    </p:spTree>
    <p:extLst>
      <p:ext uri="{BB962C8B-B14F-4D97-AF65-F5344CB8AC3E}">
        <p14:creationId xmlns:p14="http://schemas.microsoft.com/office/powerpoint/2010/main" val="1643954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a:t>
            </a:r>
            <a:r>
              <a:rPr lang="en-US" b="1" baseline="0" dirty="0"/>
              <a:t> </a:t>
            </a:r>
            <a:r>
              <a:rPr lang="en-US" sz="1200" dirty="0"/>
              <a:t>4. Manufacturer’s Instructions</a:t>
            </a:r>
            <a:endParaRPr lang="en-US"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b="0" dirty="0"/>
              <a:t>None</a:t>
            </a:r>
            <a:endParaRPr lang="en-US" dirty="0"/>
          </a:p>
          <a:p>
            <a:pPr eaLnBrk="1" hangingPunct="1"/>
            <a:r>
              <a:rPr lang="en-US" b="1" dirty="0"/>
              <a:t>Suggested Comments: </a:t>
            </a:r>
            <a:r>
              <a:rPr lang="en-US" b="0" dirty="0"/>
              <a:t>The MUTCD recommends that proprietary devices are used in accordance with the manufacturer’s instructions and specifications. For instance, the roll ahead distance of a TMA varies by manufacturer. Use of such device may require specific training.</a:t>
            </a:r>
          </a:p>
          <a:p>
            <a:pPr eaLnBrk="1" hangingPunct="1"/>
            <a:r>
              <a:rPr lang="en-US" b="1" dirty="0"/>
              <a:t>Suggested Questions: </a:t>
            </a:r>
            <a:r>
              <a:rPr lang="en-US" dirty="0"/>
              <a:t>Are you specifying any proprietary devices?</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3AA1005-96A5-4CE0-97A3-E1B7A70FFA11}" type="slidenum">
              <a:rPr lang="en-US" smtClean="0"/>
              <a:pPr>
                <a:defRPr/>
              </a:pPr>
              <a:t>32</a:t>
            </a:fld>
            <a:endParaRPr lang="en-US" dirty="0"/>
          </a:p>
        </p:txBody>
      </p:sp>
    </p:spTree>
    <p:extLst>
      <p:ext uri="{BB962C8B-B14F-4D97-AF65-F5344CB8AC3E}">
        <p14:creationId xmlns:p14="http://schemas.microsoft.com/office/powerpoint/2010/main" val="8653244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b="1" dirty="0"/>
              <a:t>Key Message: </a:t>
            </a:r>
            <a:r>
              <a:rPr lang="en-US" dirty="0"/>
              <a:t>Discuss conflicting goals</a:t>
            </a:r>
            <a:endParaRPr lang="en-US" b="1" dirty="0"/>
          </a:p>
          <a:p>
            <a:r>
              <a:rPr lang="en-US" b="1" dirty="0"/>
              <a:t>Est. Presentation Time: </a:t>
            </a:r>
            <a:r>
              <a:rPr lang="en-US" dirty="0"/>
              <a:t>Two minutes.</a:t>
            </a:r>
            <a:endParaRPr lang="en-US" b="1" dirty="0"/>
          </a:p>
          <a:p>
            <a:r>
              <a:rPr lang="en-US" b="1" dirty="0"/>
              <a:t>Explanation of Cues/Builds: </a:t>
            </a:r>
            <a:r>
              <a:rPr lang="en-US" dirty="0"/>
              <a:t>Text </a:t>
            </a:r>
            <a:r>
              <a:rPr lang="en-US"/>
              <a:t>box appears </a:t>
            </a:r>
            <a:r>
              <a:rPr lang="en-US" dirty="0"/>
              <a:t>on click</a:t>
            </a:r>
          </a:p>
          <a:p>
            <a:r>
              <a:rPr lang="en-US" b="1" dirty="0"/>
              <a:t>Suggested Comments: </a:t>
            </a:r>
            <a:r>
              <a:rPr lang="en-US" dirty="0"/>
              <a:t>The more “safety” we provide, the more expensive the project will be. Our job is to achieve the best balance between these two</a:t>
            </a:r>
            <a:r>
              <a:rPr lang="en-US" baseline="0" dirty="0"/>
              <a:t> objectives</a:t>
            </a:r>
            <a:r>
              <a:rPr lang="en-US" dirty="0"/>
              <a:t>. This is not easy since these are conflicting goals. You should pull more for safety, rather than to cut costs. “Maintain traffic flow” is not mutually exclusive.  Many strategies can accommodate both safety and mobility.</a:t>
            </a:r>
            <a:endParaRPr lang="en-US" b="1" dirty="0"/>
          </a:p>
          <a:p>
            <a:r>
              <a:rPr lang="en-US" b="1" dirty="0"/>
              <a:t>Suggested Questions: </a:t>
            </a:r>
            <a:r>
              <a:rPr lang="en-US" dirty="0"/>
              <a:t>None.</a:t>
            </a:r>
          </a:p>
          <a:p>
            <a:r>
              <a:rPr lang="en-US" b="1" dirty="0"/>
              <a:t>Additional Information: </a:t>
            </a:r>
            <a:r>
              <a:rPr lang="en-US" dirty="0"/>
              <a:t>Maintaining traffic flow and maintaining maximum levels of safety are not necessarily mutually exclusive. Several strategies can do both. Make sure to mention this.</a:t>
            </a:r>
          </a:p>
          <a:p>
            <a:r>
              <a:rPr lang="en-US" b="1" dirty="0"/>
              <a:t>Possible Problems: </a:t>
            </a:r>
            <a:r>
              <a:rPr lang="en-US" dirty="0"/>
              <a:t>Turn into a discussion, if possible.</a:t>
            </a:r>
          </a:p>
          <a:p>
            <a:endParaRPr lang="en-US" dirty="0"/>
          </a:p>
          <a:p>
            <a:endParaRPr lang="en-US" dirty="0"/>
          </a:p>
          <a:p>
            <a:endParaRPr lang="en-US" dirty="0"/>
          </a:p>
        </p:txBody>
      </p:sp>
      <p:sp>
        <p:nvSpPr>
          <p:cNvPr id="101380" name="Slide Number Placeholder 3"/>
          <p:cNvSpPr>
            <a:spLocks noGrp="1"/>
          </p:cNvSpPr>
          <p:nvPr>
            <p:ph type="sldNum" sz="quarter" idx="5"/>
          </p:nvPr>
        </p:nvSpPr>
        <p:spPr>
          <a:xfrm>
            <a:off x="3884613" y="8685213"/>
            <a:ext cx="2971800" cy="457200"/>
          </a:xfrm>
          <a:prstGeom prst="rect">
            <a:avLst/>
          </a:prstGeom>
          <a:noFill/>
        </p:spPr>
        <p:txBody>
          <a:bodyPr/>
          <a:lstStyle/>
          <a:p>
            <a:fld id="{37982EA9-A3F6-478D-A7DA-2A3A0B878A12}" type="slidenum">
              <a:rPr lang="en-US" smtClean="0"/>
              <a:pPr/>
              <a:t>33</a:t>
            </a:fld>
            <a:endParaRPr lang="en-US" dirty="0"/>
          </a:p>
        </p:txBody>
      </p:sp>
    </p:spTree>
    <p:extLst>
      <p:ext uri="{BB962C8B-B14F-4D97-AF65-F5344CB8AC3E}">
        <p14:creationId xmlns:p14="http://schemas.microsoft.com/office/powerpoint/2010/main" val="12936580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b="1" dirty="0"/>
              <a:t>Key Message: </a:t>
            </a:r>
            <a:r>
              <a:rPr lang="en-US" dirty="0"/>
              <a:t>Discuss conflicting goals</a:t>
            </a:r>
            <a:endParaRPr lang="en-US" b="1" dirty="0"/>
          </a:p>
          <a:p>
            <a:r>
              <a:rPr lang="en-US" b="1" dirty="0"/>
              <a:t>Est. Presentation Time: </a:t>
            </a:r>
            <a:r>
              <a:rPr lang="en-US" dirty="0"/>
              <a:t>Two minutes.</a:t>
            </a:r>
            <a:endParaRPr lang="en-US" b="1" dirty="0"/>
          </a:p>
          <a:p>
            <a:r>
              <a:rPr lang="en-US" b="1" dirty="0"/>
              <a:t>Explanation of Cues/Builds: </a:t>
            </a:r>
            <a:r>
              <a:rPr lang="en-US" dirty="0"/>
              <a:t>Text box appears on click</a:t>
            </a:r>
          </a:p>
          <a:p>
            <a:r>
              <a:rPr lang="en-US" b="1" dirty="0"/>
              <a:t>Suggested Comments: </a:t>
            </a:r>
            <a:r>
              <a:rPr lang="en-US" dirty="0"/>
              <a:t>The more “safety” we provide, the more expensive the project will be. Our job is to achieve the best balance between these 2. This is not easy since these are conflicting goals. You should pull more for safety, rather than to cut costs.</a:t>
            </a:r>
            <a:endParaRPr lang="en-US" b="1" dirty="0"/>
          </a:p>
          <a:p>
            <a:r>
              <a:rPr lang="en-US" b="1" dirty="0"/>
              <a:t>Suggested Questions: </a:t>
            </a:r>
            <a:r>
              <a:rPr lang="en-US" dirty="0"/>
              <a:t>Which is more important? Safety or cost? SAFETY!</a:t>
            </a:r>
          </a:p>
          <a:p>
            <a:r>
              <a:rPr lang="en-US" b="1" dirty="0"/>
              <a:t>Additional Information: </a:t>
            </a:r>
            <a:endParaRPr lang="en-US" dirty="0"/>
          </a:p>
          <a:p>
            <a:r>
              <a:rPr lang="en-US" b="1" dirty="0"/>
              <a:t>Possible Problems: </a:t>
            </a:r>
            <a:r>
              <a:rPr lang="en-US" dirty="0"/>
              <a:t>None.</a:t>
            </a:r>
          </a:p>
          <a:p>
            <a:endParaRPr lang="en-US" dirty="0"/>
          </a:p>
        </p:txBody>
      </p:sp>
      <p:sp>
        <p:nvSpPr>
          <p:cNvPr id="102404" name="Slide Number Placeholder 3"/>
          <p:cNvSpPr>
            <a:spLocks noGrp="1"/>
          </p:cNvSpPr>
          <p:nvPr>
            <p:ph type="sldNum" sz="quarter" idx="5"/>
          </p:nvPr>
        </p:nvSpPr>
        <p:spPr>
          <a:xfrm>
            <a:off x="3884613" y="8685213"/>
            <a:ext cx="2971800" cy="457200"/>
          </a:xfrm>
          <a:prstGeom prst="rect">
            <a:avLst/>
          </a:prstGeom>
          <a:noFill/>
        </p:spPr>
        <p:txBody>
          <a:bodyPr/>
          <a:lstStyle/>
          <a:p>
            <a:fld id="{E34DAE61-C737-4903-BD82-B0EA86685EAC}" type="slidenum">
              <a:rPr lang="en-US" smtClean="0"/>
              <a:pPr/>
              <a:t>34</a:t>
            </a:fld>
            <a:endParaRPr lang="en-US"/>
          </a:p>
        </p:txBody>
      </p:sp>
    </p:spTree>
    <p:extLst>
      <p:ext uri="{BB962C8B-B14F-4D97-AF65-F5344CB8AC3E}">
        <p14:creationId xmlns:p14="http://schemas.microsoft.com/office/powerpoint/2010/main" val="917344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b="1" dirty="0"/>
              <a:t>Key Message: </a:t>
            </a:r>
            <a:r>
              <a:rPr lang="en-US" dirty="0"/>
              <a:t>Discuss the designer’s role</a:t>
            </a:r>
            <a:endParaRPr lang="en-US" b="1" dirty="0"/>
          </a:p>
          <a:p>
            <a:r>
              <a:rPr lang="en-US" b="1" dirty="0"/>
              <a:t>Est. Presentation Time: </a:t>
            </a:r>
            <a:r>
              <a:rPr lang="en-US" dirty="0"/>
              <a:t>1-2 minute(s)</a:t>
            </a:r>
            <a:endParaRPr lang="en-US" b="1" dirty="0"/>
          </a:p>
          <a:p>
            <a:r>
              <a:rPr lang="en-US" b="1" dirty="0"/>
              <a:t>Explanation of Cues/Builds: </a:t>
            </a:r>
            <a:r>
              <a:rPr lang="en-US" dirty="0"/>
              <a:t>None</a:t>
            </a:r>
          </a:p>
          <a:p>
            <a:r>
              <a:rPr lang="en-US" b="1" dirty="0"/>
              <a:t>Suggested Comments: </a:t>
            </a:r>
            <a:r>
              <a:rPr lang="en-US" dirty="0"/>
              <a:t>Your job as a designer is to take all this information, standards and guidelines </a:t>
            </a:r>
            <a:r>
              <a:rPr lang="en-US"/>
              <a:t>and APPLY </a:t>
            </a:r>
            <a:r>
              <a:rPr lang="en-US" dirty="0"/>
              <a:t>them to a specific situation utilizing your best engineering judgment and CONSIDERING the needs of ALL users and the safety of</a:t>
            </a:r>
            <a:r>
              <a:rPr lang="en-US" baseline="0" dirty="0"/>
              <a:t> the workers</a:t>
            </a:r>
            <a:r>
              <a:rPr lang="en-US" dirty="0"/>
              <a:t>.</a:t>
            </a:r>
          </a:p>
          <a:p>
            <a:r>
              <a:rPr lang="en-US" b="1" dirty="0"/>
              <a:t>Suggested Questions: </a:t>
            </a:r>
            <a:r>
              <a:rPr lang="en-US" dirty="0"/>
              <a:t>So, what is the role of the designer in all this?</a:t>
            </a:r>
            <a:endParaRPr lang="en-US" b="1" dirty="0"/>
          </a:p>
          <a:p>
            <a:r>
              <a:rPr lang="en-US" b="1" dirty="0"/>
              <a:t>Additional Information: </a:t>
            </a:r>
            <a:r>
              <a:rPr lang="en-US" dirty="0"/>
              <a:t>Can you satisfy the needs of ALL users? No, but we should consider the needs of ALL </a:t>
            </a:r>
          </a:p>
          <a:p>
            <a:r>
              <a:rPr lang="en-US" b="1" dirty="0"/>
              <a:t>Possible Problems: </a:t>
            </a:r>
            <a:r>
              <a:rPr lang="en-US" dirty="0"/>
              <a:t>None.</a:t>
            </a:r>
          </a:p>
          <a:p>
            <a:endParaRPr lang="en-US" dirty="0"/>
          </a:p>
        </p:txBody>
      </p:sp>
      <p:sp>
        <p:nvSpPr>
          <p:cNvPr id="100356" name="Slide Number Placeholder 3"/>
          <p:cNvSpPr>
            <a:spLocks noGrp="1"/>
          </p:cNvSpPr>
          <p:nvPr>
            <p:ph type="sldNum" sz="quarter" idx="5"/>
          </p:nvPr>
        </p:nvSpPr>
        <p:spPr>
          <a:xfrm>
            <a:off x="3884613" y="8685213"/>
            <a:ext cx="2971800" cy="457200"/>
          </a:xfrm>
          <a:prstGeom prst="rect">
            <a:avLst/>
          </a:prstGeom>
          <a:noFill/>
        </p:spPr>
        <p:txBody>
          <a:bodyPr/>
          <a:lstStyle/>
          <a:p>
            <a:fld id="{6D36AE1F-D060-406E-B7ED-3201D2B7110A}" type="slidenum">
              <a:rPr lang="en-US" smtClean="0"/>
              <a:pPr/>
              <a:t>35</a:t>
            </a:fld>
            <a:endParaRPr lang="en-US" dirty="0"/>
          </a:p>
        </p:txBody>
      </p:sp>
    </p:spTree>
    <p:extLst>
      <p:ext uri="{BB962C8B-B14F-4D97-AF65-F5344CB8AC3E}">
        <p14:creationId xmlns:p14="http://schemas.microsoft.com/office/powerpoint/2010/main" val="1079118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a:t>
            </a:r>
            <a:r>
              <a:rPr lang="en-US" b="1" baseline="0" dirty="0"/>
              <a:t> </a:t>
            </a:r>
            <a:r>
              <a:rPr lang="en-US" b="0" i="0" kern="0" dirty="0"/>
              <a:t>Points to Ponder</a:t>
            </a:r>
            <a:endParaRPr lang="en-US"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Text box appears on click</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b="0" i="0" dirty="0"/>
              <a:t>Now that we know these things, these questions should come to your</a:t>
            </a:r>
            <a:r>
              <a:rPr lang="en-US" b="0" i="0" baseline="0" dirty="0"/>
              <a:t> mind. </a:t>
            </a:r>
            <a:r>
              <a:rPr kumimoji="0" lang="en-US" b="0" i="0" u="none" strike="noStrike" kern="0" cap="none" spc="0" normalizeH="0" baseline="0" noProof="0" dirty="0">
                <a:ln>
                  <a:noFill/>
                </a:ln>
                <a:effectLst/>
                <a:uLnTx/>
                <a:uFillTx/>
                <a:ea typeface="+mn-ea"/>
                <a:cs typeface="+mn-cs"/>
              </a:rPr>
              <a:t>This</a:t>
            </a:r>
            <a:r>
              <a:rPr kumimoji="0" lang="en-US" b="0" i="0" u="none" strike="noStrike" kern="0" cap="none" spc="0" normalizeH="0" noProof="0" dirty="0">
                <a:ln>
                  <a:noFill/>
                </a:ln>
                <a:effectLst/>
                <a:uLnTx/>
                <a:uFillTx/>
                <a:ea typeface="+mn-ea"/>
                <a:cs typeface="+mn-cs"/>
              </a:rPr>
              <a:t> course answers these questions!</a:t>
            </a:r>
            <a:endParaRPr lang="en-US" b="1" dirty="0"/>
          </a:p>
          <a:p>
            <a:r>
              <a:rPr lang="en-US" b="1" dirty="0"/>
              <a:t>Suggested Questions: </a:t>
            </a:r>
            <a:r>
              <a:rPr lang="en-US" dirty="0"/>
              <a:t>What factors influence a decision to use Positive Protection?</a:t>
            </a:r>
            <a:r>
              <a:rPr lang="en-US" baseline="0" dirty="0"/>
              <a:t> </a:t>
            </a:r>
            <a:r>
              <a:rPr lang="en-US" dirty="0"/>
              <a:t>What devices are available to be used as Positive Protection?</a:t>
            </a:r>
            <a:r>
              <a:rPr lang="en-US" baseline="0" dirty="0"/>
              <a:t> </a:t>
            </a:r>
            <a:r>
              <a:rPr lang="en-US" dirty="0"/>
              <a:t>What about short-term projects?</a:t>
            </a:r>
            <a:r>
              <a:rPr lang="en-US" baseline="0" dirty="0"/>
              <a:t> </a:t>
            </a:r>
            <a:r>
              <a:rPr lang="en-US" dirty="0"/>
              <a:t>Which decision tools are available?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 need to answer</a:t>
            </a:r>
            <a:r>
              <a:rPr lang="en-US" baseline="0" dirty="0"/>
              <a:t> these questions at this point. Whet their appetite.</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36</a:t>
            </a:fld>
            <a:endParaRPr lang="en-US" dirty="0"/>
          </a:p>
        </p:txBody>
      </p:sp>
    </p:spTree>
    <p:extLst>
      <p:ext uri="{BB962C8B-B14F-4D97-AF65-F5344CB8AC3E}">
        <p14:creationId xmlns:p14="http://schemas.microsoft.com/office/powerpoint/2010/main" val="20490194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dirty="0"/>
              <a:t>Recap</a:t>
            </a:r>
          </a:p>
          <a:p>
            <a:pPr eaLnBrk="1" hangingPunct="1"/>
            <a:r>
              <a:rPr lang="en-US" b="1" dirty="0"/>
              <a:t>Est. Presentation Time</a:t>
            </a:r>
            <a:r>
              <a:rPr lang="en-US" b="1" baseline="0" dirty="0"/>
              <a:t> (minutes): </a:t>
            </a:r>
            <a:r>
              <a:rPr lang="en-US" b="0" baseline="0" dirty="0"/>
              <a:t>Less than 1 minute</a:t>
            </a:r>
            <a:endParaRPr lang="en-US" b="0" dirty="0"/>
          </a:p>
          <a:p>
            <a:pPr eaLnBrk="1" hangingPunct="1"/>
            <a:r>
              <a:rPr lang="en-US" b="1" dirty="0"/>
              <a:t>Explanation of Cues/Builds: </a:t>
            </a:r>
            <a:r>
              <a:rPr lang="en-US" dirty="0"/>
              <a:t>None</a:t>
            </a:r>
          </a:p>
          <a:p>
            <a:pPr rtl="0"/>
            <a:r>
              <a:rPr lang="en-US" b="1" dirty="0"/>
              <a:t>Suggested Comments:</a:t>
            </a:r>
            <a:r>
              <a:rPr lang="en-US" b="1" baseline="0" dirty="0"/>
              <a:t> </a:t>
            </a:r>
            <a:r>
              <a:rPr lang="en-US" b="0" baseline="0" dirty="0"/>
              <a:t>Let’s see what we have learned: [questions]</a:t>
            </a:r>
          </a:p>
          <a:p>
            <a:pPr rtl="0"/>
            <a:r>
              <a:rPr lang="en-US" b="1" dirty="0"/>
              <a:t>Suggested Questions: </a:t>
            </a:r>
            <a:r>
              <a:rPr lang="en-US" b="0" dirty="0"/>
              <a:t>See screen</a:t>
            </a:r>
          </a:p>
          <a:p>
            <a:pPr eaLnBrk="1" hangingPunct="1"/>
            <a:r>
              <a:rPr lang="en-US" b="1" dirty="0"/>
              <a:t>Additional Information:</a:t>
            </a:r>
          </a:p>
          <a:p>
            <a:r>
              <a:rPr lang="en-US" dirty="0"/>
              <a:t>Name some issues with worker exposure: Workers are vulnerable,</a:t>
            </a:r>
            <a:r>
              <a:rPr lang="en-US" baseline="0" dirty="0"/>
              <a:t> </a:t>
            </a:r>
            <a:r>
              <a:rPr lang="en-US" dirty="0"/>
              <a:t>Their protection is left to engineering judgment, if at all, etc.</a:t>
            </a:r>
          </a:p>
          <a:p>
            <a:r>
              <a:rPr lang="en-US" dirty="0"/>
              <a:t>How do we minimize worker exposure? Positive Protection Devices,</a:t>
            </a:r>
            <a:r>
              <a:rPr lang="en-US" baseline="0" dirty="0"/>
              <a:t> </a:t>
            </a:r>
            <a:r>
              <a:rPr lang="en-US" dirty="0"/>
              <a:t>Exposure Control Measures,</a:t>
            </a:r>
            <a:r>
              <a:rPr lang="en-US" baseline="0" dirty="0"/>
              <a:t> </a:t>
            </a:r>
            <a:r>
              <a:rPr lang="en-US" dirty="0"/>
              <a:t>Other Traffic Control Measures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Name some worker exposure strategies:</a:t>
            </a:r>
            <a:r>
              <a:rPr lang="en-US" baseline="0" dirty="0"/>
              <a:t> </a:t>
            </a:r>
            <a:r>
              <a:rPr lang="en-US" dirty="0"/>
              <a:t>Full road Closures,</a:t>
            </a:r>
            <a:r>
              <a:rPr lang="en-US" baseline="0" dirty="0"/>
              <a:t> </a:t>
            </a:r>
            <a:r>
              <a:rPr lang="en-US" dirty="0"/>
              <a:t>Ramp Closures,</a:t>
            </a:r>
            <a:r>
              <a:rPr lang="en-US" baseline="0" dirty="0"/>
              <a:t> </a:t>
            </a:r>
            <a:r>
              <a:rPr lang="en-US" dirty="0"/>
              <a:t>Crossovers and Detours,</a:t>
            </a:r>
            <a:r>
              <a:rPr lang="en-US" baseline="0" dirty="0"/>
              <a:t> </a:t>
            </a:r>
            <a:r>
              <a:rPr lang="en-US" dirty="0"/>
              <a:t>Rolling Road Blocks</a:t>
            </a:r>
          </a:p>
          <a:p>
            <a:r>
              <a:rPr lang="en-US" dirty="0"/>
              <a:t>Are there Positive Protection assessment processes? Yes, they vary by State.</a:t>
            </a:r>
          </a:p>
          <a:p>
            <a:r>
              <a:rPr lang="en-US" dirty="0"/>
              <a:t>What is engineering judgment? The evaluation of available pertinent information, and the application of appropriate principles, provisions, and practices as contained in this Manual and other sources, for the purpose of deciding upon the applicability, design, operation, or installation of a traffic control device</a:t>
            </a:r>
          </a:p>
          <a:p>
            <a:r>
              <a:rPr lang="en-US" dirty="0"/>
              <a:t>What is the role of the designer? Consider all the factors and design the best possible TTC plan that balances Safety, Cost, Mobility and Constructability factors.</a:t>
            </a:r>
          </a:p>
          <a:p>
            <a:pPr eaLnBrk="1" hangingPunct="1"/>
            <a:endParaRPr lang="en-US" dirty="0"/>
          </a:p>
          <a:p>
            <a:pPr eaLnBrk="1" hangingPunct="1"/>
            <a:r>
              <a:rPr lang="en-US" b="1" dirty="0"/>
              <a:t>Possible Problems: </a:t>
            </a:r>
            <a:r>
              <a:rPr lang="en-US" dirty="0"/>
              <a:t>None</a:t>
            </a:r>
            <a:endParaRPr lang="en-US" sz="1800" dirty="0"/>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37</a:t>
            </a:fld>
            <a:endParaRPr lang="en-US" dirty="0"/>
          </a:p>
        </p:txBody>
      </p:sp>
    </p:spTree>
    <p:extLst>
      <p:ext uri="{BB962C8B-B14F-4D97-AF65-F5344CB8AC3E}">
        <p14:creationId xmlns:p14="http://schemas.microsoft.com/office/powerpoint/2010/main" val="3061039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38</a:t>
            </a:fld>
            <a:endParaRPr lang="en-US" dirty="0"/>
          </a:p>
        </p:txBody>
      </p:sp>
    </p:spTree>
    <p:extLst>
      <p:ext uri="{BB962C8B-B14F-4D97-AF65-F5344CB8AC3E}">
        <p14:creationId xmlns:p14="http://schemas.microsoft.com/office/powerpoint/2010/main" val="2635847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pPr eaLnBrk="1" hangingPunct="1"/>
            <a:r>
              <a:rPr lang="en-US" b="1" dirty="0"/>
              <a:t>Key Message:</a:t>
            </a:r>
            <a:r>
              <a:rPr lang="en-US" b="1" baseline="0" dirty="0"/>
              <a:t> </a:t>
            </a:r>
            <a:r>
              <a:rPr lang="en-US" b="0" baseline="0" dirty="0"/>
              <a:t>Define Positive Protection</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b="0" dirty="0"/>
              <a:t>By</a:t>
            </a:r>
            <a:r>
              <a:rPr lang="en-US" b="0" baseline="0" dirty="0"/>
              <a:t> definition, p</a:t>
            </a:r>
            <a:r>
              <a:rPr lang="en-US" b="0" dirty="0"/>
              <a:t>ositive</a:t>
            </a:r>
            <a:r>
              <a:rPr lang="en-US" b="0" baseline="0" dirty="0"/>
              <a:t> protection is “</a:t>
            </a:r>
            <a:r>
              <a:rPr lang="en-US" i="1" dirty="0"/>
              <a:t>The use of “a device which contains and redirects vehicles in accordance with National Cooperative Highway Research Program (NCHRP) Report 350, preventing their intrusion into the work space.”</a:t>
            </a:r>
            <a:r>
              <a:rPr lang="en-US" b="1" i="0" baseline="0" dirty="0"/>
              <a:t> </a:t>
            </a:r>
            <a:r>
              <a:rPr lang="en-US" b="0" i="0" baseline="0" dirty="0"/>
              <a:t>This is mouthful. Let’s break this definition into its major components to make sure we understand what Positive Protection devices are and what they are not. Often times, channelizing devices are deployed as protection devices and vice versa. Remember, all devices have their function and purpose. Cones, for example, do not provide protection! (next slide)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lang="en-US" dirty="0"/>
              <a:t>What is redirection? Containment?</a:t>
            </a:r>
          </a:p>
          <a:p>
            <a:r>
              <a:rPr lang="en-US" b="1" dirty="0"/>
              <a:t>Additional Information: </a:t>
            </a:r>
            <a:r>
              <a:rPr lang="en-US" dirty="0"/>
              <a:t>Source: (1) Positive Protection - Reducing Risk, Protecting</a:t>
            </a:r>
            <a:r>
              <a:rPr lang="en-US" baseline="0" dirty="0"/>
              <a:t> </a:t>
            </a:r>
            <a:r>
              <a:rPr lang="en-US" dirty="0"/>
              <a:t>Workers and Motorists. Brochure published by</a:t>
            </a:r>
            <a:r>
              <a:rPr lang="en-US" baseline="0" dirty="0"/>
              <a:t> </a:t>
            </a:r>
            <a:r>
              <a:rPr lang="en-US" dirty="0"/>
              <a:t>the Federal Highway Administration, 2003. Photo by Juan M. Morales, Route 28, Virginia.</a:t>
            </a:r>
          </a:p>
          <a:p>
            <a:pPr eaLnBrk="1" hangingPunct="1"/>
            <a:r>
              <a:rPr lang="en-US" b="1" dirty="0"/>
              <a:t>Possible Problems: </a:t>
            </a:r>
            <a:r>
              <a:rPr lang="en-US" dirty="0"/>
              <a:t>No need to get</a:t>
            </a:r>
            <a:r>
              <a:rPr lang="en-US" baseline="0" dirty="0"/>
              <a:t> into NCHRP 350 here. NCHRP 350 has been rewritten into a manual called MASH (Manual for Assessing Safety Hardware), but it is not mentioned in this definition. May want to mention MASH at this point but it may be too early. MASH is discussed in module 4. See slide 4.</a:t>
            </a:r>
            <a:endParaRPr lang="en-US" dirty="0"/>
          </a:p>
        </p:txBody>
      </p:sp>
      <p:sp>
        <p:nvSpPr>
          <p:cNvPr id="134148" name="Slide Number Placeholder 3"/>
          <p:cNvSpPr>
            <a:spLocks noGrp="1"/>
          </p:cNvSpPr>
          <p:nvPr>
            <p:ph type="sldNum" sz="quarter" idx="5"/>
          </p:nvPr>
        </p:nvSpPr>
        <p:spPr>
          <a:xfrm>
            <a:off x="3884613" y="8685213"/>
            <a:ext cx="2971800" cy="457200"/>
          </a:xfrm>
          <a:prstGeom prst="rect">
            <a:avLst/>
          </a:prstGeom>
          <a:noFill/>
        </p:spPr>
        <p:txBody>
          <a:bodyPr/>
          <a:lstStyle/>
          <a:p>
            <a:fld id="{C28AF31A-7AA9-485C-A354-F1274B5C03FC}" type="slidenum">
              <a:rPr lang="en-US" smtClean="0"/>
              <a:pPr/>
              <a:t>4</a:t>
            </a:fld>
            <a:endParaRPr lang="en-US" dirty="0"/>
          </a:p>
        </p:txBody>
      </p:sp>
    </p:spTree>
    <p:extLst>
      <p:ext uri="{BB962C8B-B14F-4D97-AF65-F5344CB8AC3E}">
        <p14:creationId xmlns:p14="http://schemas.microsoft.com/office/powerpoint/2010/main" val="1345388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Positive Protection Devices</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b="0" dirty="0"/>
              <a:t>This is NOT</a:t>
            </a:r>
            <a:r>
              <a:rPr lang="en-US" b="0" baseline="0" dirty="0"/>
              <a:t> a Positive Protection device. Do these cones contain or redirect? No!</a:t>
            </a:r>
            <a:endParaRPr lang="en-US"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kumimoji="0" lang="en-US" b="0" i="0" u="none" strike="noStrike" kern="0" cap="none" spc="0" normalizeH="0" baseline="0" noProof="0" dirty="0">
                <a:ln>
                  <a:noFill/>
                </a:ln>
                <a:solidFill>
                  <a:schemeClr val="accent4"/>
                </a:solidFill>
                <a:effectLst/>
                <a:uLnTx/>
                <a:uFillTx/>
                <a:ea typeface="+mn-ea"/>
                <a:cs typeface="+mn-cs"/>
              </a:rPr>
              <a:t>Is this a positive protection device? No. Cones are delineation or channelizing devices.</a:t>
            </a:r>
            <a:endParaRPr lang="en-US" b="0" i="0" dirty="0"/>
          </a:p>
          <a:p>
            <a:pPr eaLnBrk="1" hangingPunct="1"/>
            <a:r>
              <a:rPr lang="en-US" b="1" dirty="0"/>
              <a:t>Additional Information: </a:t>
            </a:r>
            <a:r>
              <a:rPr lang="en-US" b="0" dirty="0"/>
              <a:t>Photo</a:t>
            </a:r>
            <a:r>
              <a:rPr lang="en-US" b="0" baseline="0" dirty="0"/>
              <a:t> source ATSSA.</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AD35EC9C-BD57-4ED6-B566-F3DB9F1F7899}" type="slidenum">
              <a:rPr lang="en-US" smtClean="0"/>
              <a:pPr>
                <a:defRPr/>
              </a:pPr>
              <a:t>5</a:t>
            </a:fld>
            <a:endParaRPr lang="en-US" dirty="0"/>
          </a:p>
        </p:txBody>
      </p:sp>
    </p:spTree>
    <p:extLst>
      <p:ext uri="{BB962C8B-B14F-4D97-AF65-F5344CB8AC3E}">
        <p14:creationId xmlns:p14="http://schemas.microsoft.com/office/powerpoint/2010/main" val="2807226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Positive Protection Devices</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b="0" dirty="0"/>
              <a:t>This is NOT</a:t>
            </a:r>
            <a:r>
              <a:rPr lang="en-US" b="0" baseline="0" dirty="0"/>
              <a:t> a Positive Protection device. Do these drums contain or redirect? No!</a:t>
            </a:r>
            <a:endParaRPr lang="en-US"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kumimoji="0" lang="en-US" b="0" i="0" u="none" strike="noStrike" kern="0" cap="none" spc="0" normalizeH="0" baseline="0" noProof="0" dirty="0">
                <a:ln>
                  <a:noFill/>
                </a:ln>
                <a:solidFill>
                  <a:schemeClr val="accent4"/>
                </a:solidFill>
                <a:effectLst/>
                <a:uLnTx/>
                <a:uFillTx/>
                <a:ea typeface="+mn-ea"/>
                <a:cs typeface="+mn-cs"/>
              </a:rPr>
              <a:t>Is this a positive protection device? No. Drums are delineation or channelizing devices.</a:t>
            </a:r>
            <a:endParaRPr lang="en-US" b="0" i="0"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Drums,</a:t>
            </a:r>
            <a:r>
              <a:rPr lang="en-US" baseline="0" dirty="0"/>
              <a:t> not barrels.</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AD35EC9C-BD57-4ED6-B566-F3DB9F1F7899}" type="slidenum">
              <a:rPr lang="en-US" smtClean="0"/>
              <a:pPr>
                <a:defRPr/>
              </a:pPr>
              <a:t>6</a:t>
            </a:fld>
            <a:endParaRPr lang="en-US" dirty="0"/>
          </a:p>
        </p:txBody>
      </p:sp>
    </p:spTree>
    <p:extLst>
      <p:ext uri="{BB962C8B-B14F-4D97-AF65-F5344CB8AC3E}">
        <p14:creationId xmlns:p14="http://schemas.microsoft.com/office/powerpoint/2010/main" val="632469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Positive Protection Devices</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b="0" dirty="0"/>
              <a:t>This barrier is </a:t>
            </a:r>
            <a:r>
              <a:rPr lang="en-US" b="0" baseline="0" dirty="0"/>
              <a:t>a Positive Protection device. Does it contain or redirect? Yes!</a:t>
            </a:r>
            <a:endParaRPr lang="en-US"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Suggested Questions: </a:t>
            </a:r>
            <a:r>
              <a:rPr kumimoji="0" lang="en-US" b="0" i="0" u="none" strike="noStrike" kern="0" cap="none" spc="0" normalizeH="0" baseline="0" noProof="0" dirty="0">
                <a:ln>
                  <a:noFill/>
                </a:ln>
                <a:solidFill>
                  <a:schemeClr val="accent4"/>
                </a:solidFill>
                <a:effectLst/>
                <a:uLnTx/>
                <a:uFillTx/>
                <a:ea typeface="+mn-ea"/>
                <a:cs typeface="+mn-cs"/>
              </a:rPr>
              <a:t>Is this a positive protection device? Yes!</a:t>
            </a:r>
            <a:endParaRPr lang="en-US" b="0" i="0" dirty="0"/>
          </a:p>
          <a:p>
            <a:pPr eaLnBrk="1" hangingPunct="1"/>
            <a:r>
              <a:rPr lang="en-US" b="1" dirty="0"/>
              <a:t>Additional Information: </a:t>
            </a:r>
            <a:r>
              <a:rPr lang="en-US" baseline="0" dirty="0"/>
              <a:t>Worker is on a closed lane.</a:t>
            </a:r>
            <a:endParaRPr lang="en-US" b="1" dirty="0"/>
          </a:p>
          <a:p>
            <a:pPr eaLnBrk="1" hangingPunct="1"/>
            <a:r>
              <a:rPr lang="en-US" b="1" dirty="0"/>
              <a:t>Possible Problems: </a:t>
            </a:r>
            <a:r>
              <a:rPr lang="en-US" dirty="0"/>
              <a:t>Drums,</a:t>
            </a:r>
            <a:r>
              <a:rPr lang="en-US" baseline="0" dirty="0"/>
              <a:t> not barrels</a:t>
            </a:r>
            <a:r>
              <a:rPr lang="en-US" sz="1200" baseline="0" dirty="0"/>
              <a:t>.</a:t>
            </a:r>
            <a:endParaRPr lang="en-US" sz="12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8</a:t>
            </a:fld>
            <a:endParaRPr lang="en-US" dirty="0"/>
          </a:p>
        </p:txBody>
      </p:sp>
    </p:spTree>
    <p:extLst>
      <p:ext uri="{BB962C8B-B14F-4D97-AF65-F5344CB8AC3E}">
        <p14:creationId xmlns:p14="http://schemas.microsoft.com/office/powerpoint/2010/main" val="788298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dirty="0"/>
              <a:t>Questions to Ponder</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b="0" dirty="0"/>
              <a:t>This discussion brings some</a:t>
            </a:r>
            <a:r>
              <a:rPr lang="en-US" b="0" baseline="0" dirty="0"/>
              <a:t> questions, such as the ones on the screen. This course will answer these questions!</a:t>
            </a:r>
            <a:endParaRPr lang="en-US" b="0" dirty="0"/>
          </a:p>
          <a:p>
            <a:r>
              <a:rPr lang="en-US" b="1" dirty="0"/>
              <a:t>Suggested Questions: </a:t>
            </a:r>
            <a:r>
              <a:rPr lang="en-US" dirty="0"/>
              <a:t>How do we minimize worker exposure during short duration and other maintenance projects?</a:t>
            </a:r>
            <a:r>
              <a:rPr lang="en-US" baseline="0" dirty="0"/>
              <a:t> </a:t>
            </a:r>
            <a:r>
              <a:rPr lang="en-US" dirty="0"/>
              <a:t>When positive protection is not feasible, what “other” strategies exist?</a:t>
            </a:r>
            <a:r>
              <a:rPr lang="en-US" baseline="0" dirty="0"/>
              <a:t> </a:t>
            </a:r>
            <a:r>
              <a:rPr lang="en-US" dirty="0"/>
              <a:t>Is there a methodical process to assess the need for positive protection and other strategies?</a:t>
            </a:r>
            <a:r>
              <a:rPr lang="en-US" baseline="0" dirty="0"/>
              <a:t> </a:t>
            </a:r>
            <a:r>
              <a:rPr lang="en-US"/>
              <a:t>What </a:t>
            </a:r>
            <a:r>
              <a:rPr lang="en-US" dirty="0"/>
              <a:t>guidance exist?</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 need to</a:t>
            </a:r>
            <a:r>
              <a:rPr lang="en-US" baseline="0" dirty="0"/>
              <a:t> answer these questions. They are an intro to the course.</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9</a:t>
            </a:fld>
            <a:endParaRPr lang="en-US" dirty="0"/>
          </a:p>
        </p:txBody>
      </p:sp>
    </p:spTree>
    <p:extLst>
      <p:ext uri="{BB962C8B-B14F-4D97-AF65-F5344CB8AC3E}">
        <p14:creationId xmlns:p14="http://schemas.microsoft.com/office/powerpoint/2010/main" val="3735225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r>
              <a:rPr lang="en-US" b="1" dirty="0"/>
              <a:t>Key Message: </a:t>
            </a:r>
            <a:r>
              <a:rPr lang="en-US" dirty="0"/>
              <a:t>Work  Zone Final Rule</a:t>
            </a:r>
          </a:p>
          <a:p>
            <a:pPr eaLnBrk="1" hangingPunct="1"/>
            <a:r>
              <a:rPr lang="en-US" b="1" dirty="0"/>
              <a:t>Est. Presentation Time</a:t>
            </a:r>
            <a:r>
              <a:rPr lang="en-US" b="1" baseline="0" dirty="0"/>
              <a:t> (minutes): </a:t>
            </a:r>
            <a:r>
              <a:rPr lang="en-US" b="0" baseline="0" dirty="0"/>
              <a:t>1 minute</a:t>
            </a:r>
            <a:endParaRPr lang="en-US" b="0" dirty="0"/>
          </a:p>
          <a:p>
            <a:pPr eaLnBrk="1" hangingPunct="1"/>
            <a:r>
              <a:rPr lang="en-US" b="1" dirty="0"/>
              <a:t>Explanation of Cues/Builds: </a:t>
            </a:r>
            <a:r>
              <a:rPr lang="en-US" dirty="0"/>
              <a:t>None</a:t>
            </a:r>
          </a:p>
          <a:p>
            <a:r>
              <a:rPr lang="en-US" b="1" dirty="0"/>
              <a:t>Suggested Comments:</a:t>
            </a:r>
            <a:r>
              <a:rPr lang="en-US" b="1" baseline="0" dirty="0"/>
              <a:t> </a:t>
            </a:r>
            <a:r>
              <a:rPr lang="en-US" b="0" dirty="0"/>
              <a:t>FHWA added new Subpart K to 23 CFR 630 </a:t>
            </a:r>
            <a:r>
              <a:rPr lang="en-US" b="0"/>
              <a:t>to supplement </a:t>
            </a:r>
            <a:r>
              <a:rPr lang="en-US" b="0" dirty="0"/>
              <a:t>existing regulations that govern work zone safety and mobility in work zones to include conditions for </a:t>
            </a:r>
            <a:r>
              <a:rPr lang="en-US" b="0"/>
              <a:t>the appropriate </a:t>
            </a:r>
            <a:r>
              <a:rPr lang="en-US" b="0" dirty="0"/>
              <a:t>use of, and expenditure of funds for:</a:t>
            </a:r>
          </a:p>
          <a:p>
            <a:r>
              <a:rPr lang="en-US" b="0" dirty="0"/>
              <a:t>-Uniformed law enforcement officers</a:t>
            </a:r>
          </a:p>
          <a:p>
            <a:pPr>
              <a:buFontTx/>
              <a:buChar char="-"/>
            </a:pPr>
            <a:r>
              <a:rPr lang="en-US" dirty="0"/>
              <a:t>Positive protective measures</a:t>
            </a:r>
          </a:p>
          <a:p>
            <a:pPr>
              <a:buFontTx/>
              <a:buChar char="-"/>
            </a:pPr>
            <a:r>
              <a:rPr lang="en-US" dirty="0"/>
              <a:t>Installation and maintenance of TTC devices</a:t>
            </a:r>
          </a:p>
          <a:p>
            <a:pPr>
              <a:buFontTx/>
              <a:buNone/>
            </a:pPr>
            <a:r>
              <a:rPr lang="en-US" dirty="0"/>
              <a:t>This</a:t>
            </a:r>
            <a:r>
              <a:rPr lang="en-US" baseline="0" dirty="0"/>
              <a:t> course evolved from these requirements.</a:t>
            </a:r>
            <a:endParaRPr lang="en-US" dirty="0"/>
          </a:p>
          <a:p>
            <a:pPr eaLnBrk="1" hangingPunct="1"/>
            <a:r>
              <a:rPr lang="en-US" b="1" dirty="0"/>
              <a:t>Suggested Questions: </a:t>
            </a:r>
            <a:r>
              <a:rPr lang="en-US" b="0" dirty="0"/>
              <a:t>Are you familiar</a:t>
            </a:r>
            <a:r>
              <a:rPr lang="en-US" b="0" baseline="0" dirty="0"/>
              <a:t> with Subpart K?</a:t>
            </a:r>
            <a:endParaRPr lang="en-US" b="0" dirty="0"/>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246788" name="Slide Number Placeholder 3"/>
          <p:cNvSpPr>
            <a:spLocks noGrp="1"/>
          </p:cNvSpPr>
          <p:nvPr>
            <p:ph type="sldNum" sz="quarter" idx="5"/>
          </p:nvPr>
        </p:nvSpPr>
        <p:spPr>
          <a:xfrm>
            <a:off x="3884613" y="8685213"/>
            <a:ext cx="2971800" cy="457200"/>
          </a:xfrm>
          <a:prstGeom prst="rect">
            <a:avLst/>
          </a:prstGeom>
          <a:noFill/>
        </p:spPr>
        <p:txBody>
          <a:bodyPr/>
          <a:lstStyle/>
          <a:p>
            <a:fld id="{EE511C88-1D13-44A0-AF1F-9789D4D56542}" type="slidenum">
              <a:rPr lang="en-US" smtClean="0"/>
              <a:pPr/>
              <a:t>10</a:t>
            </a:fld>
            <a:endParaRPr lang="en-US" dirty="0"/>
          </a:p>
        </p:txBody>
      </p:sp>
    </p:spTree>
    <p:extLst>
      <p:ext uri="{BB962C8B-B14F-4D97-AF65-F5344CB8AC3E}">
        <p14:creationId xmlns:p14="http://schemas.microsoft.com/office/powerpoint/2010/main" val="1123764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9376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6"/>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7"/>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BA6CC954-AF50-4EF3-ADEE-D9556CDF9CD3}"/>
              </a:ext>
            </a:extLst>
          </p:cNvPr>
          <p:cNvSpPr txBox="1"/>
          <p:nvPr userDrawn="1"/>
        </p:nvSpPr>
        <p:spPr>
          <a:xfrm>
            <a:off x="6096000" y="6208446"/>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1-</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11350AB9-8A1F-9583-F4D6-F84FAC2F145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Lst>
  <p:txStyles>
    <p:titleStyle>
      <a:lvl1pPr algn="l" rtl="0" eaLnBrk="0" fontAlgn="base" hangingPunct="0">
        <a:spcBef>
          <a:spcPct val="0"/>
        </a:spcBef>
        <a:spcAft>
          <a:spcPct val="0"/>
        </a:spcAft>
        <a:defRPr sz="32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Minimizing Worker Exposure Through the Use of Positive Protection and Other Strategies</a:t>
            </a: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4687661" y="1885270"/>
            <a:ext cx="4456339" cy="3276600"/>
          </a:xfrm>
        </p:spPr>
        <p:txBody>
          <a:bodyPr/>
          <a:lstStyle/>
          <a:p>
            <a:pPr algn="ctr" eaLnBrk="1" hangingPunct="1">
              <a:defRPr/>
            </a:pPr>
            <a:r>
              <a:rPr lang="en-US" sz="3600" dirty="0"/>
              <a:t>1. Introduction</a:t>
            </a:r>
            <a:br>
              <a:rPr lang="en-US" sz="3600" dirty="0"/>
            </a:br>
            <a:endParaRPr lang="en-US" sz="3600" dirty="0"/>
          </a:p>
        </p:txBody>
      </p:sp>
      <p:pic>
        <p:nvPicPr>
          <p:cNvPr id="6" name="Picture 7" descr="Work zone with portable concrete barrier with orange top panels protecting the work space from traffic">
            <a:extLst>
              <a:ext uri="{FF2B5EF4-FFF2-40B4-BE49-F238E27FC236}">
                <a16:creationId xmlns:a16="http://schemas.microsoft.com/office/drawing/2014/main" id="{954DE951-D908-49BC-B4AF-85C67706B0F0}"/>
              </a:ext>
            </a:extLst>
          </p:cNvPr>
          <p:cNvPicPr>
            <a:picLocks noChangeAspect="1" noChangeArrowheads="1"/>
          </p:cNvPicPr>
          <p:nvPr/>
        </p:nvPicPr>
        <p:blipFill>
          <a:blip r:embed="rId3" cstate="print"/>
          <a:srcRect r="13932" b="15556"/>
          <a:stretch>
            <a:fillRect/>
          </a:stretch>
        </p:blipFill>
        <p:spPr bwMode="auto">
          <a:xfrm>
            <a:off x="234845" y="1885270"/>
            <a:ext cx="4452816" cy="3276600"/>
          </a:xfrm>
          <a:prstGeom prst="rect">
            <a:avLst/>
          </a:prstGeom>
          <a:noFill/>
        </p:spPr>
      </p:pic>
      <p:sp>
        <p:nvSpPr>
          <p:cNvPr id="2" name="Google Shape;74;p1">
            <a:extLst>
              <a:ext uri="{FF2B5EF4-FFF2-40B4-BE49-F238E27FC236}">
                <a16:creationId xmlns:a16="http://schemas.microsoft.com/office/drawing/2014/main" id="{5A75E86C-0D53-2B61-DDA8-C3C8FEC49A40}"/>
              </a:ext>
            </a:extLst>
          </p:cNvPr>
          <p:cNvSpPr/>
          <p:nvPr/>
        </p:nvSpPr>
        <p:spPr>
          <a:xfrm>
            <a:off x="3581400" y="518603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7808198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8534400" cy="1295400"/>
          </a:xfrm>
        </p:spPr>
        <p:txBody>
          <a:bodyPr/>
          <a:lstStyle/>
          <a:p>
            <a:pPr>
              <a:defRPr/>
            </a:pPr>
            <a:r>
              <a:rPr lang="en-US" sz="3200" dirty="0"/>
              <a:t>Work  Zone Final Rule</a:t>
            </a:r>
          </a:p>
        </p:txBody>
      </p:sp>
      <p:sp>
        <p:nvSpPr>
          <p:cNvPr id="130051" name="Content Placeholder 2"/>
          <p:cNvSpPr>
            <a:spLocks noGrp="1"/>
          </p:cNvSpPr>
          <p:nvPr>
            <p:ph idx="1"/>
          </p:nvPr>
        </p:nvSpPr>
        <p:spPr>
          <a:xfrm>
            <a:off x="381000" y="1295401"/>
            <a:ext cx="8458200" cy="4724399"/>
          </a:xfrm>
        </p:spPr>
        <p:txBody>
          <a:bodyPr/>
          <a:lstStyle/>
          <a:p>
            <a:r>
              <a:rPr lang="en-US" dirty="0"/>
              <a:t>In 2008, FHWA added new </a:t>
            </a:r>
            <a:r>
              <a:rPr lang="en-US" b="1" dirty="0"/>
              <a:t>Subpart K to 23 CFR 630 </a:t>
            </a:r>
            <a:r>
              <a:rPr lang="en-US"/>
              <a:t>to supplement </a:t>
            </a:r>
            <a:r>
              <a:rPr lang="en-US" dirty="0"/>
              <a:t>existing regulations that govern work zone safety and mobility in work zones to include conditions for </a:t>
            </a:r>
            <a:r>
              <a:rPr lang="en-US"/>
              <a:t>the appropriate </a:t>
            </a:r>
            <a:r>
              <a:rPr lang="en-US" dirty="0"/>
              <a:t>use of, and expenditure of funds for:</a:t>
            </a:r>
          </a:p>
          <a:p>
            <a:pPr lvl="1"/>
            <a:r>
              <a:rPr lang="en-US" dirty="0"/>
              <a:t>Uniformed law enforcement officers</a:t>
            </a:r>
          </a:p>
          <a:p>
            <a:pPr lvl="1"/>
            <a:r>
              <a:rPr lang="en-US" dirty="0"/>
              <a:t>Positive protective measures</a:t>
            </a:r>
          </a:p>
          <a:p>
            <a:pPr lvl="1"/>
            <a:r>
              <a:rPr lang="en-US" dirty="0"/>
              <a:t>Installation and maintenance of temporary traffic control (TTC) devices</a:t>
            </a:r>
          </a:p>
        </p:txBody>
      </p:sp>
    </p:spTree>
    <p:extLst>
      <p:ext uri="{BB962C8B-B14F-4D97-AF65-F5344CB8AC3E}">
        <p14:creationId xmlns:p14="http://schemas.microsoft.com/office/powerpoint/2010/main" val="1935177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295400"/>
          </a:xfrm>
        </p:spPr>
        <p:txBody>
          <a:bodyPr/>
          <a:lstStyle/>
          <a:p>
            <a:pPr>
              <a:defRPr/>
            </a:pPr>
            <a:r>
              <a:rPr lang="en-US" sz="3200" dirty="0"/>
              <a:t>The Work Zone Final Rule</a:t>
            </a:r>
          </a:p>
        </p:txBody>
      </p:sp>
      <p:sp>
        <p:nvSpPr>
          <p:cNvPr id="130051" name="Content Placeholder 2"/>
          <p:cNvSpPr>
            <a:spLocks noGrp="1"/>
          </p:cNvSpPr>
          <p:nvPr>
            <p:ph idx="1"/>
          </p:nvPr>
        </p:nvSpPr>
        <p:spPr>
          <a:xfrm>
            <a:off x="381000" y="1447800"/>
            <a:ext cx="8077200" cy="4419600"/>
          </a:xfrm>
        </p:spPr>
        <p:txBody>
          <a:bodyPr/>
          <a:lstStyle/>
          <a:p>
            <a:r>
              <a:rPr lang="en-US" dirty="0"/>
              <a:t>Aimed to decrease the likelihood of fatalities and injuries to road users, </a:t>
            </a:r>
            <a:r>
              <a:rPr lang="en-US" b="1" dirty="0"/>
              <a:t>and to workers </a:t>
            </a:r>
            <a:r>
              <a:rPr lang="en-US" dirty="0"/>
              <a:t>who are exposed to motorized traffic while working on Federal-aid highway projects</a:t>
            </a:r>
          </a:p>
        </p:txBody>
      </p:sp>
    </p:spTree>
    <p:extLst>
      <p:ext uri="{BB962C8B-B14F-4D97-AF65-F5344CB8AC3E}">
        <p14:creationId xmlns:p14="http://schemas.microsoft.com/office/powerpoint/2010/main" val="2865059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Purpose of Subpart K of 23 CFR</a:t>
            </a:r>
          </a:p>
        </p:txBody>
      </p:sp>
      <p:sp>
        <p:nvSpPr>
          <p:cNvPr id="130051" name="Content Placeholder 2"/>
          <p:cNvSpPr>
            <a:spLocks noGrp="1"/>
          </p:cNvSpPr>
          <p:nvPr>
            <p:ph idx="1"/>
          </p:nvPr>
        </p:nvSpPr>
        <p:spPr>
          <a:xfrm>
            <a:off x="3352800" y="1600200"/>
            <a:ext cx="5486400" cy="4419600"/>
          </a:xfrm>
        </p:spPr>
        <p:txBody>
          <a:bodyPr/>
          <a:lstStyle/>
          <a:p>
            <a:r>
              <a:rPr lang="en-US" dirty="0"/>
              <a:t>To emphasize the need </a:t>
            </a:r>
            <a:r>
              <a:rPr lang="en-US"/>
              <a:t>to appropriately </a:t>
            </a:r>
            <a:r>
              <a:rPr lang="en-US" b="1" dirty="0"/>
              <a:t>consider and manage worker safety </a:t>
            </a:r>
            <a:r>
              <a:rPr lang="en-US" dirty="0"/>
              <a:t>as part of the project development process by </a:t>
            </a:r>
            <a:r>
              <a:rPr lang="en-US" b="1" dirty="0"/>
              <a:t>providing guidance </a:t>
            </a:r>
            <a:r>
              <a:rPr lang="en-US" dirty="0"/>
              <a:t>on key factors to consider in </a:t>
            </a:r>
            <a:r>
              <a:rPr lang="en-US" b="1" dirty="0"/>
              <a:t>reducing worker exposure and risk </a:t>
            </a:r>
            <a:r>
              <a:rPr lang="en-US" dirty="0"/>
              <a:t>from motorized traffic</a:t>
            </a:r>
          </a:p>
        </p:txBody>
      </p:sp>
      <p:pic>
        <p:nvPicPr>
          <p:cNvPr id="4" name="Picture 5" descr="Worker performing concrete work next to portable concrete barrier separating traffic from the work space"/>
          <p:cNvPicPr>
            <a:picLocks noChangeAspect="1" noChangeArrowheads="1"/>
          </p:cNvPicPr>
          <p:nvPr/>
        </p:nvPicPr>
        <p:blipFill>
          <a:blip r:embed="rId3" cstate="print"/>
          <a:srcRect r="67857" b="30357"/>
          <a:stretch>
            <a:fillRect/>
          </a:stretch>
        </p:blipFill>
        <p:spPr bwMode="auto">
          <a:xfrm>
            <a:off x="533400" y="1752600"/>
            <a:ext cx="2590800" cy="3742267"/>
          </a:xfrm>
          <a:prstGeom prst="rect">
            <a:avLst/>
          </a:prstGeom>
          <a:noFill/>
        </p:spPr>
      </p:pic>
      <p:sp>
        <p:nvSpPr>
          <p:cNvPr id="5" name="Google Shape;74;p1">
            <a:extLst>
              <a:ext uri="{FF2B5EF4-FFF2-40B4-BE49-F238E27FC236}">
                <a16:creationId xmlns:a16="http://schemas.microsoft.com/office/drawing/2014/main" id="{4594FB69-D1D4-80BD-B67F-C8B8F52258C8}"/>
              </a:ext>
            </a:extLst>
          </p:cNvPr>
          <p:cNvSpPr/>
          <p:nvPr/>
        </p:nvSpPr>
        <p:spPr>
          <a:xfrm>
            <a:off x="2057400" y="55626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73024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MAP-21</a:t>
            </a:r>
          </a:p>
        </p:txBody>
      </p:sp>
      <p:sp>
        <p:nvSpPr>
          <p:cNvPr id="3" name="Content Placeholder 2"/>
          <p:cNvSpPr>
            <a:spLocks noGrp="1"/>
          </p:cNvSpPr>
          <p:nvPr>
            <p:ph idx="1"/>
          </p:nvPr>
        </p:nvSpPr>
        <p:spPr>
          <a:xfrm>
            <a:off x="228600" y="1447800"/>
            <a:ext cx="8610600" cy="3352800"/>
          </a:xfrm>
        </p:spPr>
        <p:txBody>
          <a:bodyPr/>
          <a:lstStyle/>
          <a:p>
            <a:r>
              <a:rPr lang="en-US" dirty="0"/>
              <a:t>Requires Positive Protection measures “</a:t>
            </a:r>
            <a:r>
              <a:rPr lang="en-US" i="1" dirty="0"/>
              <a:t>as a minimum</a:t>
            </a:r>
            <a:r>
              <a:rPr lang="en-US" dirty="0"/>
              <a:t>” where there is “</a:t>
            </a:r>
            <a:r>
              <a:rPr lang="en-US" i="1" dirty="0"/>
              <a:t>no means of escape</a:t>
            </a:r>
            <a:r>
              <a:rPr lang="en-US" dirty="0"/>
              <a:t>”</a:t>
            </a:r>
          </a:p>
          <a:p>
            <a:r>
              <a:rPr lang="en-US" dirty="0"/>
              <a:t>Requires barriers for “</a:t>
            </a:r>
            <a:r>
              <a:rPr lang="en-US" i="1" dirty="0"/>
              <a:t>long-duration stationary work zones</a:t>
            </a:r>
            <a:r>
              <a:rPr lang="en-US" dirty="0"/>
              <a:t>” if:</a:t>
            </a:r>
          </a:p>
          <a:p>
            <a:pPr lvl="1"/>
            <a:r>
              <a:rPr lang="en-US" dirty="0"/>
              <a:t>High speed</a:t>
            </a:r>
          </a:p>
          <a:p>
            <a:pPr lvl="1"/>
            <a:r>
              <a:rPr lang="en-US" dirty="0"/>
              <a:t>Workers within one lane width of a live travel lane</a:t>
            </a:r>
          </a:p>
        </p:txBody>
      </p:sp>
      <p:sp>
        <p:nvSpPr>
          <p:cNvPr id="4" name="TextBox 3"/>
          <p:cNvSpPr txBox="1"/>
          <p:nvPr/>
        </p:nvSpPr>
        <p:spPr>
          <a:xfrm>
            <a:off x="0" y="5068669"/>
            <a:ext cx="9144000" cy="707886"/>
          </a:xfrm>
          <a:prstGeom prst="rect">
            <a:avLst/>
          </a:prstGeom>
          <a:noFill/>
          <a:ln>
            <a:solidFill>
              <a:srgbClr val="C00000"/>
            </a:solidFill>
          </a:ln>
        </p:spPr>
        <p:txBody>
          <a:bodyPr wrap="square" rtlCol="0">
            <a:spAutoFit/>
          </a:bodyPr>
          <a:lstStyle/>
          <a:p>
            <a:pPr algn="ctr"/>
            <a:r>
              <a:rPr lang="en-US" sz="4000" b="1" dirty="0">
                <a:latin typeface="Arial" panose="020B0604020202020204" pitchFamily="34" charset="0"/>
              </a:rPr>
              <a:t>“</a:t>
            </a:r>
            <a:r>
              <a:rPr lang="en-US" sz="3200" b="1" dirty="0">
                <a:latin typeface="Arial" panose="020B0604020202020204" pitchFamily="34" charset="0"/>
              </a:rPr>
              <a:t>Unless an analysis determines otherwise”</a:t>
            </a:r>
          </a:p>
        </p:txBody>
      </p:sp>
    </p:spTree>
    <p:extLst>
      <p:ext uri="{BB962C8B-B14F-4D97-AF65-F5344CB8AC3E}">
        <p14:creationId xmlns:p14="http://schemas.microsoft.com/office/powerpoint/2010/main" val="1600815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1278"/>
            <a:ext cx="8763000" cy="1325563"/>
          </a:xfrm>
        </p:spPr>
        <p:txBody>
          <a:bodyPr/>
          <a:lstStyle/>
          <a:p>
            <a:r>
              <a:rPr lang="en-US" sz="3200" dirty="0"/>
              <a:t>Requires to Address</a:t>
            </a:r>
            <a:br>
              <a:rPr lang="en-US" sz="3200" dirty="0"/>
            </a:br>
            <a:r>
              <a:rPr lang="en-US" sz="3200" dirty="0"/>
              <a:t>Worker Safety as Follows:</a:t>
            </a:r>
          </a:p>
        </p:txBody>
      </p:sp>
      <p:sp>
        <p:nvSpPr>
          <p:cNvPr id="130051" name="Content Placeholder 2"/>
          <p:cNvSpPr>
            <a:spLocks noGrp="1"/>
          </p:cNvSpPr>
          <p:nvPr>
            <p:ph idx="1"/>
          </p:nvPr>
        </p:nvSpPr>
        <p:spPr>
          <a:xfrm>
            <a:off x="381000" y="1600200"/>
            <a:ext cx="8534400" cy="4419600"/>
          </a:xfrm>
        </p:spPr>
        <p:txBody>
          <a:bodyPr/>
          <a:lstStyle/>
          <a:p>
            <a:pPr marL="514350" indent="-514350">
              <a:buAutoNum type="arabicPeriod"/>
            </a:pPr>
            <a:r>
              <a:rPr lang="en-US" dirty="0"/>
              <a:t>Avoid or minimize worker exposure to motorized traffic through </a:t>
            </a:r>
            <a:r>
              <a:rPr lang="en-US"/>
              <a:t>the application of appropriate </a:t>
            </a:r>
            <a:r>
              <a:rPr lang="en-US" dirty="0"/>
              <a:t>positive protective strategies including, but not limited to:</a:t>
            </a:r>
          </a:p>
          <a:p>
            <a:pPr marL="744538" lvl="1" indent="-344488">
              <a:buFont typeface="Arial" pitchFamily="34" charset="0"/>
              <a:buChar char="•"/>
            </a:pPr>
            <a:r>
              <a:rPr lang="en-US" dirty="0"/>
              <a:t>Full road closures</a:t>
            </a:r>
          </a:p>
          <a:p>
            <a:pPr marL="744538" lvl="1" indent="-344488">
              <a:buFont typeface="Arial" pitchFamily="34" charset="0"/>
              <a:buChar char="•"/>
            </a:pPr>
            <a:r>
              <a:rPr lang="en-US" dirty="0"/>
              <a:t>Ramp closures</a:t>
            </a:r>
          </a:p>
          <a:p>
            <a:pPr marL="744538" lvl="1" indent="-344488">
              <a:buFont typeface="Arial" pitchFamily="34" charset="0"/>
              <a:buChar char="•"/>
            </a:pPr>
            <a:r>
              <a:rPr lang="en-US" dirty="0"/>
              <a:t>Crossovers and detours</a:t>
            </a:r>
          </a:p>
          <a:p>
            <a:pPr marL="744538" lvl="1" indent="-344488">
              <a:buFont typeface="Arial" pitchFamily="34" charset="0"/>
              <a:buChar char="•"/>
            </a:pPr>
            <a:r>
              <a:rPr lang="en-US" dirty="0"/>
              <a:t>Rolling road blocks</a:t>
            </a:r>
          </a:p>
        </p:txBody>
      </p:sp>
      <p:pic>
        <p:nvPicPr>
          <p:cNvPr id="1026" name="Picture 2" descr="Road Closed Sign on type 3 barricade with traffic nearby"/>
          <p:cNvPicPr>
            <a:picLocks noChangeAspect="1" noChangeArrowheads="1"/>
          </p:cNvPicPr>
          <p:nvPr/>
        </p:nvPicPr>
        <p:blipFill>
          <a:blip r:embed="rId3" cstate="print"/>
          <a:srcRect/>
          <a:stretch>
            <a:fillRect/>
          </a:stretch>
        </p:blipFill>
        <p:spPr bwMode="auto">
          <a:xfrm>
            <a:off x="5410200" y="3429000"/>
            <a:ext cx="3251200" cy="24384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7740BBD5-DA16-0B95-F323-1EFC67E09ADC}"/>
              </a:ext>
            </a:extLst>
          </p:cNvPr>
          <p:cNvSpPr/>
          <p:nvPr/>
        </p:nvSpPr>
        <p:spPr>
          <a:xfrm>
            <a:off x="7668322" y="58498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45366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59044"/>
            <a:ext cx="8763000" cy="1295400"/>
          </a:xfrm>
        </p:spPr>
        <p:txBody>
          <a:bodyPr/>
          <a:lstStyle/>
          <a:p>
            <a:r>
              <a:rPr lang="en-US" sz="3200" dirty="0"/>
              <a:t>Requires to Address</a:t>
            </a:r>
            <a:br>
              <a:rPr lang="en-US" sz="3200" dirty="0"/>
            </a:br>
            <a:r>
              <a:rPr lang="en-US" sz="3200" dirty="0"/>
              <a:t>Worker Safety as Follows: (cont.):</a:t>
            </a:r>
          </a:p>
        </p:txBody>
      </p:sp>
      <p:sp>
        <p:nvSpPr>
          <p:cNvPr id="130051" name="Content Placeholder 2"/>
          <p:cNvSpPr>
            <a:spLocks noGrp="1"/>
          </p:cNvSpPr>
          <p:nvPr>
            <p:ph idx="1"/>
          </p:nvPr>
        </p:nvSpPr>
        <p:spPr>
          <a:xfrm>
            <a:off x="3662120" y="1905000"/>
            <a:ext cx="4953000" cy="4419600"/>
          </a:xfrm>
        </p:spPr>
        <p:txBody>
          <a:bodyPr/>
          <a:lstStyle/>
          <a:p>
            <a:pPr>
              <a:buNone/>
            </a:pPr>
            <a:r>
              <a:rPr lang="en-US" dirty="0"/>
              <a:t>2. Where exposure cannot be adequately managed through </a:t>
            </a:r>
            <a:r>
              <a:rPr lang="en-US"/>
              <a:t>the application </a:t>
            </a:r>
            <a:r>
              <a:rPr lang="en-US" dirty="0"/>
              <a:t>of the above strategies, reduce risk to workers from being struck by motorized traffic through the use </a:t>
            </a:r>
            <a:r>
              <a:rPr lang="en-US"/>
              <a:t>of appropriate </a:t>
            </a:r>
            <a:r>
              <a:rPr lang="en-US" dirty="0"/>
              <a:t>positive protective devices;</a:t>
            </a:r>
          </a:p>
        </p:txBody>
      </p:sp>
      <p:pic>
        <p:nvPicPr>
          <p:cNvPr id="2050" name="Picture 2" descr="Portable concrete barrier on roadside with grass hill in background"/>
          <p:cNvPicPr>
            <a:picLocks noChangeAspect="1" noChangeArrowheads="1"/>
          </p:cNvPicPr>
          <p:nvPr/>
        </p:nvPicPr>
        <p:blipFill>
          <a:blip r:embed="rId3" cstate="print"/>
          <a:srcRect t="37778" r="73333" b="27778"/>
          <a:stretch>
            <a:fillRect/>
          </a:stretch>
        </p:blipFill>
        <p:spPr bwMode="auto">
          <a:xfrm>
            <a:off x="381000" y="2209800"/>
            <a:ext cx="3276600" cy="3174206"/>
          </a:xfrm>
          <a:prstGeom prst="rect">
            <a:avLst/>
          </a:prstGeom>
          <a:noFill/>
        </p:spPr>
      </p:pic>
      <p:sp>
        <p:nvSpPr>
          <p:cNvPr id="4" name="Google Shape;74;p1">
            <a:extLst>
              <a:ext uri="{FF2B5EF4-FFF2-40B4-BE49-F238E27FC236}">
                <a16:creationId xmlns:a16="http://schemas.microsoft.com/office/drawing/2014/main" id="{09A3D0D0-193E-98A4-680D-5DABBBD65C9B}"/>
              </a:ext>
            </a:extLst>
          </p:cNvPr>
          <p:cNvSpPr/>
          <p:nvPr/>
        </p:nvSpPr>
        <p:spPr>
          <a:xfrm>
            <a:off x="2743200" y="544076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12889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0999"/>
            <a:ext cx="8686800" cy="838201"/>
          </a:xfrm>
        </p:spPr>
        <p:txBody>
          <a:bodyPr/>
          <a:lstStyle/>
          <a:p>
            <a:r>
              <a:rPr lang="en-US" sz="3200" dirty="0"/>
              <a:t>Requires to Address</a:t>
            </a:r>
            <a:br>
              <a:rPr lang="en-US" sz="3200" dirty="0"/>
            </a:br>
            <a:r>
              <a:rPr lang="en-US" sz="3200" dirty="0"/>
              <a:t>Worker Safety as Follows: (cont.):</a:t>
            </a:r>
          </a:p>
        </p:txBody>
      </p:sp>
      <p:sp>
        <p:nvSpPr>
          <p:cNvPr id="130051" name="Content Placeholder 2"/>
          <p:cNvSpPr>
            <a:spLocks noGrp="1"/>
          </p:cNvSpPr>
          <p:nvPr>
            <p:ph idx="1"/>
          </p:nvPr>
        </p:nvSpPr>
        <p:spPr>
          <a:xfrm>
            <a:off x="228600" y="1600200"/>
            <a:ext cx="5029200" cy="4419600"/>
          </a:xfrm>
        </p:spPr>
        <p:txBody>
          <a:bodyPr/>
          <a:lstStyle/>
          <a:p>
            <a:pPr>
              <a:buNone/>
            </a:pPr>
            <a:r>
              <a:rPr lang="en-US" dirty="0"/>
              <a:t>3. Where exposure and risk reduction is not adequate, possible, or practical, manage risk through </a:t>
            </a:r>
            <a:r>
              <a:rPr lang="en-US"/>
              <a:t>the application of appropriate </a:t>
            </a:r>
            <a:r>
              <a:rPr lang="en-US" dirty="0"/>
              <a:t>intrusion countermeasures including, but not limited to, the use of uniformed law enforcement officers</a:t>
            </a:r>
          </a:p>
        </p:txBody>
      </p:sp>
      <p:pic>
        <p:nvPicPr>
          <p:cNvPr id="4" name="Picture 4" descr="Police cruiser with road work ahead sign next to car"/>
          <p:cNvPicPr>
            <a:picLocks noChangeAspect="1" noChangeArrowheads="1"/>
          </p:cNvPicPr>
          <p:nvPr/>
        </p:nvPicPr>
        <p:blipFill>
          <a:blip r:embed="rId3" cstate="print">
            <a:clrChange>
              <a:clrFrom>
                <a:srgbClr val="FFFFFF"/>
              </a:clrFrom>
              <a:clrTo>
                <a:srgbClr val="FFFFFF">
                  <a:alpha val="0"/>
                </a:srgbClr>
              </a:clrTo>
            </a:clrChange>
          </a:blip>
          <a:srcRect r="50000" b="44000"/>
          <a:stretch>
            <a:fillRect/>
          </a:stretch>
        </p:blipFill>
        <p:spPr bwMode="auto">
          <a:xfrm>
            <a:off x="5257800" y="2286000"/>
            <a:ext cx="3592512" cy="25146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EF6AAD2D-5F3A-3356-E054-2B9A4A4F533D}"/>
              </a:ext>
            </a:extLst>
          </p:cNvPr>
          <p:cNvSpPr/>
          <p:nvPr/>
        </p:nvSpPr>
        <p:spPr>
          <a:xfrm>
            <a:off x="7467600" y="467750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82254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2237"/>
            <a:ext cx="8763000" cy="1325563"/>
          </a:xfrm>
        </p:spPr>
        <p:txBody>
          <a:bodyPr/>
          <a:lstStyle/>
          <a:p>
            <a:r>
              <a:rPr lang="en-US" sz="3200" dirty="0"/>
              <a:t>Requires to Address</a:t>
            </a:r>
            <a:br>
              <a:rPr lang="en-US" sz="3200" dirty="0"/>
            </a:br>
            <a:r>
              <a:rPr lang="en-US" sz="3200" dirty="0"/>
              <a:t>Worker Safety as Follows: (cont.):</a:t>
            </a:r>
          </a:p>
        </p:txBody>
      </p:sp>
      <p:sp>
        <p:nvSpPr>
          <p:cNvPr id="130051" name="Content Placeholder 2"/>
          <p:cNvSpPr>
            <a:spLocks noGrp="1"/>
          </p:cNvSpPr>
          <p:nvPr>
            <p:ph idx="1"/>
          </p:nvPr>
        </p:nvSpPr>
        <p:spPr>
          <a:xfrm>
            <a:off x="495300" y="1981200"/>
            <a:ext cx="4267200" cy="4419600"/>
          </a:xfrm>
        </p:spPr>
        <p:txBody>
          <a:bodyPr/>
          <a:lstStyle/>
          <a:p>
            <a:pPr>
              <a:buNone/>
            </a:pPr>
            <a:r>
              <a:rPr lang="en-US" dirty="0"/>
              <a:t>4. </a:t>
            </a:r>
            <a:r>
              <a:rPr lang="en-US" b="1" dirty="0"/>
              <a:t>Assure that the quality and adequacy </a:t>
            </a:r>
            <a:r>
              <a:rPr lang="en-US" dirty="0"/>
              <a:t>of deployed temporary traffic control devices are maintained </a:t>
            </a:r>
            <a:r>
              <a:rPr lang="en-US" b="1" dirty="0"/>
              <a:t>for the project duration</a:t>
            </a:r>
          </a:p>
        </p:txBody>
      </p:sp>
    </p:spTree>
    <p:extLst>
      <p:ext uri="{BB962C8B-B14F-4D97-AF65-F5344CB8AC3E}">
        <p14:creationId xmlns:p14="http://schemas.microsoft.com/office/powerpoint/2010/main" val="2777660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68637"/>
            <a:ext cx="8763000" cy="1219200"/>
          </a:xfrm>
        </p:spPr>
        <p:txBody>
          <a:bodyPr/>
          <a:lstStyle/>
          <a:p>
            <a:pPr>
              <a:defRPr/>
            </a:pPr>
            <a:r>
              <a:rPr lang="en-US" sz="3200" dirty="0"/>
              <a:t>How to Minimize Worker Exposure?</a:t>
            </a:r>
          </a:p>
        </p:txBody>
      </p:sp>
      <p:sp>
        <p:nvSpPr>
          <p:cNvPr id="130051" name="Content Placeholder 2"/>
          <p:cNvSpPr>
            <a:spLocks noGrp="1"/>
          </p:cNvSpPr>
          <p:nvPr>
            <p:ph idx="1"/>
          </p:nvPr>
        </p:nvSpPr>
        <p:spPr>
          <a:xfrm>
            <a:off x="381000" y="1600200"/>
            <a:ext cx="8458200" cy="4419600"/>
          </a:xfrm>
        </p:spPr>
        <p:txBody>
          <a:bodyPr/>
          <a:lstStyle/>
          <a:p>
            <a:r>
              <a:rPr lang="en-US" dirty="0"/>
              <a:t>Utilizing the </a:t>
            </a:r>
            <a:r>
              <a:rPr lang="en-US" b="1" i="1" dirty="0"/>
              <a:t>entire range </a:t>
            </a:r>
            <a:r>
              <a:rPr lang="en-US" dirty="0"/>
              <a:t>of traffic management and control and highway safety strategies and devices used to avoid crashes in work zones that can lead to worker and road user injuries and fatalities, including:</a:t>
            </a:r>
          </a:p>
          <a:p>
            <a:pPr marL="971550" lvl="1" indent="-514350">
              <a:buFont typeface="+mj-lt"/>
              <a:buAutoNum type="arabicPeriod"/>
            </a:pPr>
            <a:r>
              <a:rPr lang="en-US" dirty="0"/>
              <a:t>Positive Protection Devices</a:t>
            </a:r>
          </a:p>
          <a:p>
            <a:pPr marL="971550" lvl="1" indent="-514350">
              <a:buFont typeface="+mj-lt"/>
              <a:buAutoNum type="arabicPeriod"/>
            </a:pPr>
            <a:r>
              <a:rPr lang="en-US" dirty="0"/>
              <a:t>Exposure Control Measures</a:t>
            </a:r>
          </a:p>
          <a:p>
            <a:pPr marL="971550" lvl="1" indent="-514350">
              <a:buFont typeface="+mj-lt"/>
              <a:buAutoNum type="arabicPeriod"/>
            </a:pPr>
            <a:r>
              <a:rPr lang="en-US" dirty="0"/>
              <a:t>Other Traffic Control Measures</a:t>
            </a:r>
          </a:p>
        </p:txBody>
      </p:sp>
      <p:sp>
        <p:nvSpPr>
          <p:cNvPr id="7" name="Left Arrow 6" descr="Module 3"/>
          <p:cNvSpPr/>
          <p:nvPr/>
        </p:nvSpPr>
        <p:spPr>
          <a:xfrm>
            <a:off x="6623540" y="3657600"/>
            <a:ext cx="1905000" cy="609600"/>
          </a:xfrm>
          <a:prstGeom prst="leftArrow">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panose="020B0604020202020204" pitchFamily="34" charset="0"/>
                <a:cs typeface="Arial" panose="020B0604020202020204" pitchFamily="34" charset="0"/>
              </a:rPr>
              <a:t>Module 3</a:t>
            </a:r>
          </a:p>
        </p:txBody>
      </p:sp>
      <p:grpSp>
        <p:nvGrpSpPr>
          <p:cNvPr id="10" name="Group 9">
            <a:extLst>
              <a:ext uri="{C183D7F6-B498-43B3-948B-1728B52AA6E4}">
                <adec:decorative xmlns:adec="http://schemas.microsoft.com/office/drawing/2017/decorative" val="1"/>
              </a:ext>
            </a:extLst>
          </p:cNvPr>
          <p:cNvGrpSpPr/>
          <p:nvPr/>
        </p:nvGrpSpPr>
        <p:grpSpPr>
          <a:xfrm>
            <a:off x="6629400" y="4267200"/>
            <a:ext cx="1905000" cy="1219200"/>
            <a:chOff x="6629400" y="4724400"/>
            <a:chExt cx="1905000" cy="1219200"/>
          </a:xfrm>
          <a:solidFill>
            <a:schemeClr val="bg1"/>
          </a:solidFill>
        </p:grpSpPr>
        <p:sp>
          <p:nvSpPr>
            <p:cNvPr id="8" name="Left Arrow 7"/>
            <p:cNvSpPr/>
            <p:nvPr/>
          </p:nvSpPr>
          <p:spPr>
            <a:xfrm>
              <a:off x="6629400" y="4724400"/>
              <a:ext cx="1905000" cy="609600"/>
            </a:xfrm>
            <a:prstGeom prst="leftArrow">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panose="020B0604020202020204" pitchFamily="34" charset="0"/>
                  <a:cs typeface="Arial" panose="020B0604020202020204" pitchFamily="34" charset="0"/>
                </a:rPr>
                <a:t>Module 4</a:t>
              </a:r>
            </a:p>
          </p:txBody>
        </p:sp>
        <p:sp>
          <p:nvSpPr>
            <p:cNvPr id="9" name="Left Arrow 8" descr="Module 4"/>
            <p:cNvSpPr/>
            <p:nvPr/>
          </p:nvSpPr>
          <p:spPr>
            <a:xfrm>
              <a:off x="6629400" y="5334000"/>
              <a:ext cx="1905000" cy="609600"/>
            </a:xfrm>
            <a:prstGeom prst="leftArrow">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panose="020B0604020202020204" pitchFamily="34" charset="0"/>
                  <a:cs typeface="Arial" panose="020B0604020202020204" pitchFamily="34" charset="0"/>
                </a:rPr>
                <a:t>Module 4</a:t>
              </a:r>
            </a:p>
          </p:txBody>
        </p:sp>
      </p:grpSp>
    </p:spTree>
    <p:extLst>
      <p:ext uri="{BB962C8B-B14F-4D97-AF65-F5344CB8AC3E}">
        <p14:creationId xmlns:p14="http://schemas.microsoft.com/office/powerpoint/2010/main" val="75516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14800" y="1828800"/>
            <a:ext cx="4343400" cy="4572000"/>
          </a:xfrm>
        </p:spPr>
        <p:txBody>
          <a:bodyPr/>
          <a:lstStyle/>
          <a:p>
            <a:pPr>
              <a:defRPr/>
            </a:pPr>
            <a:r>
              <a:rPr lang="en-US" kern="1200" dirty="0"/>
              <a:t>Agency guidelines</a:t>
            </a:r>
          </a:p>
          <a:p>
            <a:pPr>
              <a:defRPr/>
            </a:pPr>
            <a:r>
              <a:rPr lang="en-US" kern="1200" dirty="0"/>
              <a:t>Engineering study</a:t>
            </a:r>
          </a:p>
          <a:p>
            <a:pPr>
              <a:defRPr/>
            </a:pPr>
            <a:r>
              <a:rPr lang="en-US" kern="1200" dirty="0"/>
              <a:t>Expected operating speed</a:t>
            </a:r>
          </a:p>
          <a:p>
            <a:pPr>
              <a:defRPr/>
            </a:pPr>
            <a:r>
              <a:rPr lang="en-US" kern="1200" dirty="0"/>
              <a:t>Proximity of vehicles to workers and pedestrians</a:t>
            </a:r>
          </a:p>
          <a:p>
            <a:pPr>
              <a:defRPr/>
            </a:pPr>
            <a:r>
              <a:rPr lang="en-US" kern="1200" dirty="0"/>
              <a:t>Project-specific factors</a:t>
            </a:r>
          </a:p>
          <a:p>
            <a:pPr>
              <a:buNone/>
              <a:defRPr/>
            </a:pPr>
            <a:endParaRPr lang="en-US" dirty="0"/>
          </a:p>
        </p:txBody>
      </p:sp>
      <p:pic>
        <p:nvPicPr>
          <p:cNvPr id="38914" name="Picture 2" descr="Cars on the freeway next to work zone with portable concrete barrier and traffic cones"/>
          <p:cNvPicPr>
            <a:picLocks noChangeAspect="1" noChangeArrowheads="1"/>
          </p:cNvPicPr>
          <p:nvPr/>
        </p:nvPicPr>
        <p:blipFill>
          <a:blip r:embed="rId3" cstate="print"/>
          <a:srcRect l="15000" r="36250"/>
          <a:stretch>
            <a:fillRect/>
          </a:stretch>
        </p:blipFill>
        <p:spPr bwMode="auto">
          <a:xfrm>
            <a:off x="914400" y="1717431"/>
            <a:ext cx="2819400" cy="4337538"/>
          </a:xfrm>
          <a:prstGeom prst="rect">
            <a:avLst/>
          </a:prstGeom>
          <a:noFill/>
        </p:spPr>
      </p:pic>
      <p:sp>
        <p:nvSpPr>
          <p:cNvPr id="5" name="Title 1">
            <a:extLst>
              <a:ext uri="{FF2B5EF4-FFF2-40B4-BE49-F238E27FC236}">
                <a16:creationId xmlns:a16="http://schemas.microsoft.com/office/drawing/2014/main" id="{2F90C2B1-7636-4618-9278-92DF3FA12E69}"/>
              </a:ext>
            </a:extLst>
          </p:cNvPr>
          <p:cNvSpPr txBox="1">
            <a:spLocks/>
          </p:cNvSpPr>
          <p:nvPr/>
        </p:nvSpPr>
        <p:spPr>
          <a:xfrm>
            <a:off x="381000" y="268637"/>
            <a:ext cx="8763000" cy="1219200"/>
          </a:xfrm>
          <a:prstGeom prst="rect">
            <a:avLst/>
          </a:prstGeom>
        </p:spPr>
        <p:txBody>
          <a:bodyPr/>
          <a:lstStyle>
            <a:lvl1pPr algn="l" rtl="0" eaLnBrk="0" fontAlgn="base" hangingPunct="0">
              <a:spcBef>
                <a:spcPct val="0"/>
              </a:spcBef>
              <a:spcAft>
                <a:spcPct val="0"/>
              </a:spcAft>
              <a:defRPr sz="40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sz="3200" kern="0" dirty="0"/>
              <a:t>When to Use Positive</a:t>
            </a:r>
          </a:p>
          <a:p>
            <a:pPr>
              <a:defRPr/>
            </a:pPr>
            <a:r>
              <a:rPr lang="en-US" sz="3200" kern="0" dirty="0"/>
              <a:t>Protection Devices? Based on:</a:t>
            </a:r>
          </a:p>
        </p:txBody>
      </p:sp>
      <p:sp>
        <p:nvSpPr>
          <p:cNvPr id="4" name="Google Shape;74;p1">
            <a:extLst>
              <a:ext uri="{FF2B5EF4-FFF2-40B4-BE49-F238E27FC236}">
                <a16:creationId xmlns:a16="http://schemas.microsoft.com/office/drawing/2014/main" id="{3A7E4B85-8DAD-59BF-41BD-F0CB2A2B0CE4}"/>
              </a:ext>
            </a:extLst>
          </p:cNvPr>
          <p:cNvSpPr/>
          <p:nvPr/>
        </p:nvSpPr>
        <p:spPr>
          <a:xfrm>
            <a:off x="2705100" y="608470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03670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sz="3200" dirty="0"/>
              <a:t>Module Objectives</a:t>
            </a:r>
          </a:p>
        </p:txBody>
      </p:sp>
      <p:sp>
        <p:nvSpPr>
          <p:cNvPr id="4099" name="Rectangle 3"/>
          <p:cNvSpPr>
            <a:spLocks noGrp="1" noChangeArrowheads="1"/>
          </p:cNvSpPr>
          <p:nvPr>
            <p:ph type="body" idx="1"/>
          </p:nvPr>
        </p:nvSpPr>
        <p:spPr>
          <a:xfrm>
            <a:off x="432661" y="1330729"/>
            <a:ext cx="8482739" cy="4495800"/>
          </a:xfrm>
        </p:spPr>
        <p:txBody>
          <a:bodyPr/>
          <a:lstStyle/>
          <a:p>
            <a:r>
              <a:rPr lang="en-US" dirty="0"/>
              <a:t>Define positive protection</a:t>
            </a:r>
          </a:p>
          <a:p>
            <a:r>
              <a:rPr lang="en-US" dirty="0"/>
              <a:t>Discuss the need for a decision-making process to minimize worker exposure</a:t>
            </a:r>
          </a:p>
          <a:p>
            <a:r>
              <a:rPr lang="en-US" dirty="0"/>
              <a:t>Discuss Subpart K’s and MAP-21 positive protection language</a:t>
            </a:r>
          </a:p>
          <a:p>
            <a:r>
              <a:rPr lang="en-US" dirty="0"/>
              <a:t>Discuss positive protection reference guidance</a:t>
            </a:r>
          </a:p>
          <a:p>
            <a:r>
              <a:rPr lang="en-US" dirty="0"/>
              <a:t>Define engineering judgment &amp; the designer’s role</a:t>
            </a:r>
          </a:p>
        </p:txBody>
      </p:sp>
    </p:spTree>
    <p:extLst>
      <p:ext uri="{BB962C8B-B14F-4D97-AF65-F5344CB8AC3E}">
        <p14:creationId xmlns:p14="http://schemas.microsoft.com/office/powerpoint/2010/main" val="3749003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609600" y="1295400"/>
            <a:ext cx="4510006" cy="5257800"/>
          </a:xfrm>
        </p:spPr>
        <p:txBody>
          <a:bodyPr/>
          <a:lstStyle/>
          <a:p>
            <a:pPr>
              <a:buNone/>
            </a:pPr>
            <a:endParaRPr lang="en-US" dirty="0"/>
          </a:p>
          <a:p>
            <a:r>
              <a:rPr lang="en-US" dirty="0"/>
              <a:t>Cost</a:t>
            </a:r>
          </a:p>
          <a:p>
            <a:r>
              <a:rPr lang="en-US" dirty="0"/>
              <a:t>Installation/removal</a:t>
            </a:r>
          </a:p>
          <a:p>
            <a:r>
              <a:rPr lang="en-US" dirty="0"/>
              <a:t>Work space access</a:t>
            </a:r>
          </a:p>
          <a:p>
            <a:r>
              <a:rPr lang="en-US" dirty="0"/>
              <a:t>Adverse affects of barrier</a:t>
            </a:r>
          </a:p>
          <a:p>
            <a:r>
              <a:rPr lang="en-US" dirty="0"/>
              <a:t>Lack of suitable devices</a:t>
            </a:r>
          </a:p>
          <a:p>
            <a:r>
              <a:rPr lang="en-US" dirty="0"/>
              <a:t>Lack of standardized guidelines</a:t>
            </a:r>
          </a:p>
          <a:p>
            <a:r>
              <a:rPr lang="en-US" dirty="0"/>
              <a:t>Reliance on judgment</a:t>
            </a:r>
          </a:p>
        </p:txBody>
      </p:sp>
      <p:sp>
        <p:nvSpPr>
          <p:cNvPr id="5" name="Title 1">
            <a:extLst>
              <a:ext uri="{FF2B5EF4-FFF2-40B4-BE49-F238E27FC236}">
                <a16:creationId xmlns:a16="http://schemas.microsoft.com/office/drawing/2014/main" id="{07FD918B-F7C1-4F24-AF91-D31A21749CF5}"/>
              </a:ext>
            </a:extLst>
          </p:cNvPr>
          <p:cNvSpPr txBox="1">
            <a:spLocks/>
          </p:cNvSpPr>
          <p:nvPr/>
        </p:nvSpPr>
        <p:spPr>
          <a:xfrm>
            <a:off x="381000" y="268637"/>
            <a:ext cx="8763000" cy="1219200"/>
          </a:xfrm>
          <a:prstGeom prst="rect">
            <a:avLst/>
          </a:prstGeom>
        </p:spPr>
        <p:txBody>
          <a:bodyPr/>
          <a:lstStyle>
            <a:lvl1pPr algn="l" rtl="0" eaLnBrk="0" fontAlgn="base" hangingPunct="0">
              <a:spcBef>
                <a:spcPct val="0"/>
              </a:spcBef>
              <a:spcAft>
                <a:spcPct val="0"/>
              </a:spcAft>
              <a:defRPr sz="40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sz="3200" kern="0" dirty="0"/>
              <a:t>Obstacles to Overcome in the Deployment of Positive Protection Devices</a:t>
            </a:r>
          </a:p>
          <a:p>
            <a:pPr>
              <a:defRPr/>
            </a:pPr>
            <a:endParaRPr lang="en-US" kern="0" dirty="0"/>
          </a:p>
        </p:txBody>
      </p:sp>
    </p:spTree>
    <p:extLst>
      <p:ext uri="{BB962C8B-B14F-4D97-AF65-F5344CB8AC3E}">
        <p14:creationId xmlns:p14="http://schemas.microsoft.com/office/powerpoint/2010/main" val="1120723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4876800" cy="4800600"/>
          </a:xfrm>
        </p:spPr>
        <p:txBody>
          <a:bodyPr/>
          <a:lstStyle/>
          <a:p>
            <a:r>
              <a:rPr lang="en-US" dirty="0"/>
              <a:t>The barrier itself is a hazard!</a:t>
            </a:r>
          </a:p>
          <a:p>
            <a:pPr lvl="1"/>
            <a:r>
              <a:rPr lang="en-US" dirty="0"/>
              <a:t>If not needed for Positive Protection, eliminate the hazard and consider alternatives</a:t>
            </a:r>
          </a:p>
          <a:p>
            <a:r>
              <a:rPr lang="en-US" dirty="0"/>
              <a:t>Careful consideration should be given to other alternative strategies to minimize worker exposure</a:t>
            </a:r>
          </a:p>
        </p:txBody>
      </p:sp>
      <p:pic>
        <p:nvPicPr>
          <p:cNvPr id="1026" name="Picture 2" descr="truck hitting a concrete barrier in a crash test"/>
          <p:cNvPicPr>
            <a:picLocks noChangeAspect="1" noChangeArrowheads="1"/>
          </p:cNvPicPr>
          <p:nvPr/>
        </p:nvPicPr>
        <p:blipFill>
          <a:blip r:embed="rId3" cstate="print"/>
          <a:srcRect l="19326" t="9375" r="41435" b="11459"/>
          <a:stretch>
            <a:fillRect/>
          </a:stretch>
        </p:blipFill>
        <p:spPr bwMode="auto">
          <a:xfrm>
            <a:off x="5562600" y="1905000"/>
            <a:ext cx="3157287" cy="3581400"/>
          </a:xfrm>
          <a:prstGeom prst="rect">
            <a:avLst/>
          </a:prstGeom>
          <a:noFill/>
          <a:ln w="9525">
            <a:noFill/>
            <a:miter lim="800000"/>
            <a:headEnd/>
            <a:tailEnd/>
          </a:ln>
        </p:spPr>
      </p:pic>
      <p:sp>
        <p:nvSpPr>
          <p:cNvPr id="5" name="Title 1">
            <a:extLst>
              <a:ext uri="{FF2B5EF4-FFF2-40B4-BE49-F238E27FC236}">
                <a16:creationId xmlns:a16="http://schemas.microsoft.com/office/drawing/2014/main" id="{A18392D6-F986-4F66-9568-79935F5E7940}"/>
              </a:ext>
            </a:extLst>
          </p:cNvPr>
          <p:cNvSpPr txBox="1">
            <a:spLocks/>
          </p:cNvSpPr>
          <p:nvPr/>
        </p:nvSpPr>
        <p:spPr>
          <a:xfrm>
            <a:off x="381000" y="268637"/>
            <a:ext cx="8763000" cy="1219200"/>
          </a:xfrm>
          <a:prstGeom prst="rect">
            <a:avLst/>
          </a:prstGeom>
        </p:spPr>
        <p:txBody>
          <a:bodyPr/>
          <a:lstStyle>
            <a:lvl1pPr algn="l" rtl="0" eaLnBrk="0" fontAlgn="base" hangingPunct="0">
              <a:spcBef>
                <a:spcPct val="0"/>
              </a:spcBef>
              <a:spcAft>
                <a:spcPct val="0"/>
              </a:spcAft>
              <a:defRPr sz="40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sz="3200" kern="0" dirty="0"/>
              <a:t>Remember!</a:t>
            </a:r>
          </a:p>
          <a:p>
            <a:pPr>
              <a:defRPr/>
            </a:pPr>
            <a:endParaRPr lang="en-US" kern="0" dirty="0"/>
          </a:p>
        </p:txBody>
      </p:sp>
      <p:sp>
        <p:nvSpPr>
          <p:cNvPr id="7" name="Google Shape;74;p1">
            <a:extLst>
              <a:ext uri="{FF2B5EF4-FFF2-40B4-BE49-F238E27FC236}">
                <a16:creationId xmlns:a16="http://schemas.microsoft.com/office/drawing/2014/main" id="{14E23C20-1B6D-5DEE-F09E-515810432DBC}"/>
              </a:ext>
            </a:extLst>
          </p:cNvPr>
          <p:cNvSpPr/>
          <p:nvPr/>
        </p:nvSpPr>
        <p:spPr>
          <a:xfrm>
            <a:off x="6400800" y="5516137"/>
            <a:ext cx="2514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Midwest Roadside Safety Facility</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96345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382000" cy="4495800"/>
          </a:xfrm>
        </p:spPr>
        <p:txBody>
          <a:bodyPr/>
          <a:lstStyle/>
          <a:p>
            <a:r>
              <a:rPr lang="en-US" dirty="0"/>
              <a:t>Several states have developed Positive Protection assessment processes, but most are based on motorists’ protection</a:t>
            </a:r>
          </a:p>
          <a:p>
            <a:r>
              <a:rPr lang="en-US" dirty="0"/>
              <a:t>An interactive “composite” Positive Protection assessment tool has been developed as part of this course</a:t>
            </a:r>
          </a:p>
          <a:p>
            <a:pPr lvl="1"/>
            <a:r>
              <a:rPr lang="en-US" dirty="0"/>
              <a:t>Can be customized to your State’s needs!</a:t>
            </a:r>
          </a:p>
        </p:txBody>
      </p:sp>
      <p:sp>
        <p:nvSpPr>
          <p:cNvPr id="4" name="Title 1" descr="Will discuss in Module 5!"/>
          <p:cNvSpPr txBox="1">
            <a:spLocks/>
          </p:cNvSpPr>
          <p:nvPr/>
        </p:nvSpPr>
        <p:spPr bwMode="auto">
          <a:xfrm>
            <a:off x="647700" y="4800600"/>
            <a:ext cx="8001000" cy="838200"/>
          </a:xfrm>
          <a:prstGeom prst="rect">
            <a:avLst/>
          </a:prstGeom>
          <a:solidFill>
            <a:schemeClr val="bg1"/>
          </a:solidFill>
          <a:ln w="38100">
            <a:solidFill>
              <a:srgbClr val="C00000"/>
            </a:solid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u="none" strike="noStrike" kern="0" cap="none" spc="0" normalizeH="0" baseline="0" noProof="0" dirty="0">
                <a:ln>
                  <a:noFill/>
                </a:ln>
                <a:effectLst/>
                <a:uLnTx/>
                <a:uFillTx/>
                <a:latin typeface="Arial" panose="020B0604020202020204" pitchFamily="34" charset="0"/>
                <a:ea typeface="+mj-ea"/>
                <a:cs typeface="+mj-cs"/>
              </a:rPr>
              <a:t>Will discuss </a:t>
            </a:r>
            <a:r>
              <a:rPr kumimoji="0" lang="en-US" sz="3600" b="1" u="none" strike="noStrike" kern="0" cap="none" spc="0" normalizeH="0" noProof="0" dirty="0">
                <a:ln>
                  <a:noFill/>
                </a:ln>
                <a:effectLst/>
                <a:uLnTx/>
                <a:uFillTx/>
                <a:latin typeface="Arial" panose="020B0604020202020204" pitchFamily="34" charset="0"/>
                <a:ea typeface="+mj-ea"/>
                <a:cs typeface="+mj-cs"/>
              </a:rPr>
              <a:t>in Module 5!</a:t>
            </a:r>
            <a:endParaRPr kumimoji="0" lang="en-US" sz="3600" b="1" u="none" strike="noStrike" kern="0" cap="none" spc="0" normalizeH="0" baseline="0" noProof="0" dirty="0">
              <a:ln>
                <a:noFill/>
              </a:ln>
              <a:effectLst/>
              <a:uLnTx/>
              <a:uFillTx/>
              <a:latin typeface="Arial" panose="020B0604020202020204" pitchFamily="34" charset="0"/>
              <a:ea typeface="+mj-ea"/>
              <a:cs typeface="+mj-cs"/>
            </a:endParaRPr>
          </a:p>
        </p:txBody>
      </p:sp>
      <p:sp>
        <p:nvSpPr>
          <p:cNvPr id="5" name="Title 1">
            <a:extLst>
              <a:ext uri="{FF2B5EF4-FFF2-40B4-BE49-F238E27FC236}">
                <a16:creationId xmlns:a16="http://schemas.microsoft.com/office/drawing/2014/main" id="{B5B4FB04-EEB9-4E12-8C0F-CB196DCE6CEF}"/>
              </a:ext>
            </a:extLst>
          </p:cNvPr>
          <p:cNvSpPr txBox="1">
            <a:spLocks/>
          </p:cNvSpPr>
          <p:nvPr/>
        </p:nvSpPr>
        <p:spPr>
          <a:xfrm>
            <a:off x="457200" y="381000"/>
            <a:ext cx="8763000" cy="1219200"/>
          </a:xfrm>
          <a:prstGeom prst="rect">
            <a:avLst/>
          </a:prstGeom>
        </p:spPr>
        <p:txBody>
          <a:bodyPr/>
          <a:lstStyle>
            <a:lvl1pPr algn="l" rtl="0" eaLnBrk="0" fontAlgn="base" hangingPunct="0">
              <a:spcBef>
                <a:spcPct val="0"/>
              </a:spcBef>
              <a:spcAft>
                <a:spcPct val="0"/>
              </a:spcAft>
              <a:defRPr sz="40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sz="3200" kern="0" dirty="0"/>
              <a:t>Are There Positive Protection Assessment Processes?</a:t>
            </a:r>
          </a:p>
          <a:p>
            <a:pPr>
              <a:defRPr/>
            </a:pPr>
            <a:endParaRPr lang="en-US" kern="0" dirty="0"/>
          </a:p>
        </p:txBody>
      </p:sp>
    </p:spTree>
    <p:extLst>
      <p:ext uri="{BB962C8B-B14F-4D97-AF65-F5344CB8AC3E}">
        <p14:creationId xmlns:p14="http://schemas.microsoft.com/office/powerpoint/2010/main" val="93771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12839"/>
            <a:ext cx="8191500" cy="1219200"/>
          </a:xfrm>
        </p:spPr>
        <p:txBody>
          <a:bodyPr/>
          <a:lstStyle/>
          <a:p>
            <a:pPr>
              <a:defRPr/>
            </a:pPr>
            <a:r>
              <a:rPr lang="en-US" sz="3200" dirty="0"/>
              <a:t>Applicable Standards and Guidance</a:t>
            </a:r>
          </a:p>
        </p:txBody>
      </p:sp>
      <p:sp>
        <p:nvSpPr>
          <p:cNvPr id="130051" name="Content Placeholder 2"/>
          <p:cNvSpPr>
            <a:spLocks noGrp="1"/>
          </p:cNvSpPr>
          <p:nvPr>
            <p:ph idx="1"/>
          </p:nvPr>
        </p:nvSpPr>
        <p:spPr>
          <a:xfrm>
            <a:off x="381000" y="1600200"/>
            <a:ext cx="4495800" cy="4419600"/>
          </a:xfrm>
        </p:spPr>
        <p:txBody>
          <a:bodyPr/>
          <a:lstStyle/>
          <a:p>
            <a:pPr marL="514350" indent="-514350">
              <a:buFont typeface="+mj-lt"/>
              <a:buAutoNum type="arabicPeriod"/>
            </a:pPr>
            <a:r>
              <a:rPr lang="en-US" dirty="0"/>
              <a:t>Manual on Uniform Traffic Control Devices</a:t>
            </a:r>
          </a:p>
          <a:p>
            <a:pPr marL="514350" indent="-514350">
              <a:buFont typeface="+mj-lt"/>
              <a:buAutoNum type="arabicPeriod"/>
            </a:pPr>
            <a:r>
              <a:rPr lang="en-US" dirty="0"/>
              <a:t>AASHTO Roadside Design Guide</a:t>
            </a:r>
          </a:p>
          <a:p>
            <a:pPr marL="514350" indent="-514350">
              <a:buFont typeface="+mj-lt"/>
              <a:buAutoNum type="arabicPeriod"/>
            </a:pPr>
            <a:r>
              <a:rPr lang="en-US" dirty="0"/>
              <a:t>State’s Positive Protection Guidelines</a:t>
            </a:r>
          </a:p>
          <a:p>
            <a:pPr marL="514350" indent="-514350">
              <a:buFont typeface="+mj-lt"/>
              <a:buAutoNum type="arabicPeriod"/>
            </a:pPr>
            <a:r>
              <a:rPr lang="en-US" dirty="0"/>
              <a:t>Manufacturer’s Instructions</a:t>
            </a:r>
          </a:p>
        </p:txBody>
      </p:sp>
      <p:sp>
        <p:nvSpPr>
          <p:cNvPr id="5" name="TextBox 4"/>
          <p:cNvSpPr txBox="1"/>
          <p:nvPr/>
        </p:nvSpPr>
        <p:spPr>
          <a:xfrm>
            <a:off x="571500" y="5389230"/>
            <a:ext cx="4114800" cy="646331"/>
          </a:xfrm>
          <a:prstGeom prst="rect">
            <a:avLst/>
          </a:prstGeom>
          <a:noFill/>
          <a:ln w="6350">
            <a:solidFill>
              <a:srgbClr val="C00000"/>
            </a:solidFill>
          </a:ln>
        </p:spPr>
        <p:txBody>
          <a:bodyPr wrap="square" rtlCol="0">
            <a:spAutoFit/>
          </a:bodyPr>
          <a:lstStyle/>
          <a:p>
            <a:pPr algn="ctr"/>
            <a:r>
              <a:rPr lang="en-US" sz="3600" b="1" dirty="0">
                <a:latin typeface="Arial" panose="020B0604020202020204" pitchFamily="34" charset="0"/>
                <a:cs typeface="Arial" panose="020B0604020202020204" pitchFamily="34" charset="0"/>
              </a:rPr>
              <a:t>Let’s review!</a:t>
            </a:r>
          </a:p>
        </p:txBody>
      </p:sp>
    </p:spTree>
    <p:extLst>
      <p:ext uri="{BB962C8B-B14F-4D97-AF65-F5344CB8AC3E}">
        <p14:creationId xmlns:p14="http://schemas.microsoft.com/office/powerpoint/2010/main" val="1508535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84136"/>
            <a:ext cx="8305800" cy="1219200"/>
          </a:xfrm>
        </p:spPr>
        <p:txBody>
          <a:bodyPr/>
          <a:lstStyle/>
          <a:p>
            <a:pPr marL="457200" indent="-457200"/>
            <a:r>
              <a:rPr lang="en-US" sz="3200" dirty="0"/>
              <a:t>1. Manual on Uniform Traffic</a:t>
            </a:r>
            <a:br>
              <a:rPr lang="en-US" sz="3200" dirty="0"/>
            </a:br>
            <a:r>
              <a:rPr lang="en-US" sz="3200" dirty="0"/>
              <a:t>Control Devices (MUTCD)</a:t>
            </a:r>
          </a:p>
        </p:txBody>
      </p:sp>
      <p:sp>
        <p:nvSpPr>
          <p:cNvPr id="130051" name="Content Placeholder 2"/>
          <p:cNvSpPr>
            <a:spLocks noGrp="1"/>
          </p:cNvSpPr>
          <p:nvPr>
            <p:ph idx="1"/>
          </p:nvPr>
        </p:nvSpPr>
        <p:spPr>
          <a:xfrm>
            <a:off x="382385" y="1600200"/>
            <a:ext cx="5105400" cy="4648200"/>
          </a:xfrm>
          <a:solidFill>
            <a:schemeClr val="bg1"/>
          </a:solidFill>
        </p:spPr>
        <p:txBody>
          <a:bodyPr/>
          <a:lstStyle/>
          <a:p>
            <a:r>
              <a:rPr lang="en-US" dirty="0"/>
              <a:t>Temporary traffic barriers</a:t>
            </a:r>
          </a:p>
          <a:p>
            <a:r>
              <a:rPr lang="en-US" dirty="0"/>
              <a:t>Truck-mounted attenuators (TMA)</a:t>
            </a:r>
          </a:p>
          <a:p>
            <a:r>
              <a:rPr lang="en-US" dirty="0"/>
              <a:t>Vehicle arresting systems</a:t>
            </a:r>
          </a:p>
          <a:p>
            <a:pPr lvl="1"/>
            <a:r>
              <a:rPr lang="en-US" dirty="0"/>
              <a:t>Removed from 2009 version (still permitted)</a:t>
            </a:r>
          </a:p>
          <a:p>
            <a:r>
              <a:rPr lang="en-US" dirty="0"/>
              <a:t>Definitions</a:t>
            </a:r>
          </a:p>
          <a:p>
            <a:pPr lvl="1"/>
            <a:r>
              <a:rPr lang="en-US" dirty="0"/>
              <a:t>Engineering judgment</a:t>
            </a:r>
          </a:p>
          <a:p>
            <a:pPr lvl="1"/>
            <a:r>
              <a:rPr lang="en-US" dirty="0"/>
              <a:t>Engineering study</a:t>
            </a:r>
          </a:p>
        </p:txBody>
      </p:sp>
      <p:pic>
        <p:nvPicPr>
          <p:cNvPr id="2050" name="Picture 2" descr="Maanual on Uniform Traffic Control Devices Cover"/>
          <p:cNvPicPr>
            <a:picLocks noChangeAspect="1" noChangeArrowheads="1"/>
          </p:cNvPicPr>
          <p:nvPr/>
        </p:nvPicPr>
        <p:blipFill>
          <a:blip r:embed="rId3" cstate="print"/>
          <a:srcRect/>
          <a:stretch>
            <a:fillRect/>
          </a:stretch>
        </p:blipFill>
        <p:spPr bwMode="auto">
          <a:xfrm>
            <a:off x="5486400" y="1752600"/>
            <a:ext cx="3118610" cy="40386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E83CD7EA-9B07-E7BE-8BB0-FB0DF3655C4E}"/>
              </a:ext>
            </a:extLst>
          </p:cNvPr>
          <p:cNvSpPr/>
          <p:nvPr/>
        </p:nvSpPr>
        <p:spPr>
          <a:xfrm>
            <a:off x="7672513" y="5791200"/>
            <a:ext cx="1066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FHWA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59061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380999"/>
            <a:ext cx="7391400" cy="838201"/>
          </a:xfrm>
        </p:spPr>
        <p:txBody>
          <a:bodyPr/>
          <a:lstStyle/>
          <a:p>
            <a:pPr>
              <a:defRPr/>
            </a:pPr>
            <a:r>
              <a:rPr lang="en-US" sz="3200" dirty="0"/>
              <a:t>What is Engineering Judgment?</a:t>
            </a:r>
          </a:p>
        </p:txBody>
      </p:sp>
      <p:sp>
        <p:nvSpPr>
          <p:cNvPr id="130051" name="Content Placeholder 2"/>
          <p:cNvSpPr>
            <a:spLocks noGrp="1"/>
          </p:cNvSpPr>
          <p:nvPr>
            <p:ph idx="1"/>
          </p:nvPr>
        </p:nvSpPr>
        <p:spPr>
          <a:xfrm>
            <a:off x="228600" y="1600200"/>
            <a:ext cx="8305800" cy="4876800"/>
          </a:xfrm>
          <a:noFill/>
        </p:spPr>
        <p:txBody>
          <a:bodyPr/>
          <a:lstStyle/>
          <a:p>
            <a:r>
              <a:rPr lang="en-US" dirty="0"/>
              <a:t>The evaluation of available pertinent information, and </a:t>
            </a:r>
            <a:r>
              <a:rPr lang="en-US"/>
              <a:t>the application of appropriate </a:t>
            </a:r>
            <a:r>
              <a:rPr lang="en-US" dirty="0"/>
              <a:t>principles, provisions, and practices as contained in this Manual and other sources, for the purpose of deciding upon the:</a:t>
            </a:r>
          </a:p>
          <a:p>
            <a:pPr lvl="1"/>
            <a:r>
              <a:rPr lang="en-US"/>
              <a:t>Applicability</a:t>
            </a:r>
            <a:r>
              <a:rPr lang="en-US" dirty="0"/>
              <a:t>,</a:t>
            </a:r>
          </a:p>
          <a:p>
            <a:pPr lvl="1"/>
            <a:r>
              <a:rPr lang="en-US" dirty="0"/>
              <a:t>Design,</a:t>
            </a:r>
          </a:p>
          <a:p>
            <a:pPr lvl="1"/>
            <a:r>
              <a:rPr lang="en-US" dirty="0"/>
              <a:t>Operation, or</a:t>
            </a:r>
          </a:p>
          <a:p>
            <a:pPr lvl="1"/>
            <a:r>
              <a:rPr lang="en-US" dirty="0"/>
              <a:t>Installation of a traffic control device</a:t>
            </a:r>
          </a:p>
        </p:txBody>
      </p:sp>
      <p:sp>
        <p:nvSpPr>
          <p:cNvPr id="4" name="TextBox 3"/>
          <p:cNvSpPr txBox="1"/>
          <p:nvPr/>
        </p:nvSpPr>
        <p:spPr>
          <a:xfrm>
            <a:off x="1752600" y="6101275"/>
            <a:ext cx="3103735" cy="338554"/>
          </a:xfrm>
          <a:prstGeom prst="rect">
            <a:avLst/>
          </a:prstGeom>
          <a:noFill/>
        </p:spPr>
        <p:txBody>
          <a:bodyPr wrap="none" rtlCol="0">
            <a:spAutoFit/>
          </a:bodyPr>
          <a:lstStyle/>
          <a:p>
            <a:r>
              <a:rPr lang="en-US" b="1" i="1" dirty="0">
                <a:latin typeface="Arial" panose="020B0604020202020204" pitchFamily="34" charset="0"/>
              </a:rPr>
              <a:t>MUTCD Page 14, Definition 64</a:t>
            </a:r>
          </a:p>
        </p:txBody>
      </p:sp>
      <p:sp>
        <p:nvSpPr>
          <p:cNvPr id="5" name="TextBox 4"/>
          <p:cNvSpPr txBox="1"/>
          <p:nvPr/>
        </p:nvSpPr>
        <p:spPr>
          <a:xfrm>
            <a:off x="533400" y="380999"/>
            <a:ext cx="9144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14</a:t>
            </a:r>
          </a:p>
        </p:txBody>
      </p:sp>
    </p:spTree>
    <p:extLst>
      <p:ext uri="{BB962C8B-B14F-4D97-AF65-F5344CB8AC3E}">
        <p14:creationId xmlns:p14="http://schemas.microsoft.com/office/powerpoint/2010/main" val="4020202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93510"/>
            <a:ext cx="7239000" cy="1219200"/>
          </a:xfrm>
        </p:spPr>
        <p:txBody>
          <a:bodyPr/>
          <a:lstStyle/>
          <a:p>
            <a:pPr>
              <a:defRPr/>
            </a:pPr>
            <a:r>
              <a:rPr lang="en-US" sz="3200" dirty="0"/>
              <a:t>What is Engineering</a:t>
            </a:r>
            <a:br>
              <a:rPr lang="en-US" sz="3200" dirty="0"/>
            </a:br>
            <a:r>
              <a:rPr lang="en-US" sz="3200" dirty="0"/>
              <a:t>Judgment? (cont.)</a:t>
            </a:r>
          </a:p>
        </p:txBody>
      </p:sp>
      <p:sp>
        <p:nvSpPr>
          <p:cNvPr id="130051" name="Content Placeholder 2"/>
          <p:cNvSpPr>
            <a:spLocks noGrp="1"/>
          </p:cNvSpPr>
          <p:nvPr>
            <p:ph idx="1"/>
          </p:nvPr>
        </p:nvSpPr>
        <p:spPr>
          <a:xfrm>
            <a:off x="228600" y="1600200"/>
            <a:ext cx="8610600" cy="4876800"/>
          </a:xfrm>
          <a:noFill/>
        </p:spPr>
        <p:txBody>
          <a:bodyPr/>
          <a:lstStyle/>
          <a:p>
            <a:r>
              <a:rPr lang="en-US" dirty="0"/>
              <a:t>Engineering judgment shall be exercised by an engineer, or by an individual working under the supervision of an engineer, through </a:t>
            </a:r>
            <a:r>
              <a:rPr lang="en-US"/>
              <a:t>the application </a:t>
            </a:r>
            <a:r>
              <a:rPr lang="en-US" dirty="0"/>
              <a:t>of procedures and criteria established by the engineer</a:t>
            </a:r>
          </a:p>
          <a:p>
            <a:r>
              <a:rPr lang="en-US" b="1" dirty="0"/>
              <a:t>Documentation of engineering judgment is not required</a:t>
            </a:r>
          </a:p>
        </p:txBody>
      </p:sp>
      <p:sp>
        <p:nvSpPr>
          <p:cNvPr id="4" name="TextBox 3"/>
          <p:cNvSpPr txBox="1"/>
          <p:nvPr/>
        </p:nvSpPr>
        <p:spPr>
          <a:xfrm>
            <a:off x="1752600" y="6138446"/>
            <a:ext cx="3103735" cy="338554"/>
          </a:xfrm>
          <a:prstGeom prst="rect">
            <a:avLst/>
          </a:prstGeom>
          <a:noFill/>
        </p:spPr>
        <p:txBody>
          <a:bodyPr wrap="none" rtlCol="0">
            <a:spAutoFit/>
          </a:bodyPr>
          <a:lstStyle/>
          <a:p>
            <a:r>
              <a:rPr lang="en-US" b="1" i="1" dirty="0">
                <a:latin typeface="Arial" panose="020B0604020202020204" pitchFamily="34" charset="0"/>
              </a:rPr>
              <a:t>MUTCD Page 14, Definition 64</a:t>
            </a:r>
          </a:p>
        </p:txBody>
      </p:sp>
      <p:sp>
        <p:nvSpPr>
          <p:cNvPr id="5" name="TextBox 4"/>
          <p:cNvSpPr txBox="1"/>
          <p:nvPr/>
        </p:nvSpPr>
        <p:spPr>
          <a:xfrm>
            <a:off x="609600" y="444626"/>
            <a:ext cx="9144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14</a:t>
            </a:r>
          </a:p>
        </p:txBody>
      </p:sp>
    </p:spTree>
    <p:extLst>
      <p:ext uri="{BB962C8B-B14F-4D97-AF65-F5344CB8AC3E}">
        <p14:creationId xmlns:p14="http://schemas.microsoft.com/office/powerpoint/2010/main" val="3453240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0"/>
            <a:ext cx="7620000" cy="1219200"/>
          </a:xfrm>
        </p:spPr>
        <p:txBody>
          <a:bodyPr/>
          <a:lstStyle/>
          <a:p>
            <a:pPr>
              <a:defRPr/>
            </a:pPr>
            <a:r>
              <a:rPr lang="en-US" sz="3200" dirty="0"/>
              <a:t>Engineering Study</a:t>
            </a:r>
          </a:p>
        </p:txBody>
      </p:sp>
      <p:sp>
        <p:nvSpPr>
          <p:cNvPr id="130051" name="Content Placeholder 2"/>
          <p:cNvSpPr>
            <a:spLocks noGrp="1"/>
          </p:cNvSpPr>
          <p:nvPr>
            <p:ph idx="1"/>
          </p:nvPr>
        </p:nvSpPr>
        <p:spPr>
          <a:xfrm>
            <a:off x="381000" y="1600200"/>
            <a:ext cx="7620000" cy="4419600"/>
          </a:xfrm>
        </p:spPr>
        <p:txBody>
          <a:bodyPr/>
          <a:lstStyle/>
          <a:p>
            <a:r>
              <a:rPr lang="en-US" b="1" dirty="0"/>
              <a:t>Final Rule: </a:t>
            </a:r>
            <a:r>
              <a:rPr lang="en-US" dirty="0"/>
              <a:t>“The need for longitudinal traffic barrier and other positive protection devices </a:t>
            </a:r>
            <a:r>
              <a:rPr lang="en-US" b="1" dirty="0"/>
              <a:t>shall be </a:t>
            </a:r>
            <a:r>
              <a:rPr lang="en-US" dirty="0"/>
              <a:t>based on an engineering study.”</a:t>
            </a:r>
          </a:p>
        </p:txBody>
      </p:sp>
      <p:sp>
        <p:nvSpPr>
          <p:cNvPr id="5" name="TextBox 4"/>
          <p:cNvSpPr txBox="1"/>
          <p:nvPr/>
        </p:nvSpPr>
        <p:spPr>
          <a:xfrm>
            <a:off x="417163" y="424072"/>
            <a:ext cx="9144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14</a:t>
            </a:r>
          </a:p>
        </p:txBody>
      </p:sp>
    </p:spTree>
    <p:extLst>
      <p:ext uri="{BB962C8B-B14F-4D97-AF65-F5344CB8AC3E}">
        <p14:creationId xmlns:p14="http://schemas.microsoft.com/office/powerpoint/2010/main" val="2615193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
            <a:ext cx="7315200" cy="1219200"/>
          </a:xfrm>
        </p:spPr>
        <p:txBody>
          <a:bodyPr/>
          <a:lstStyle/>
          <a:p>
            <a:pPr>
              <a:defRPr/>
            </a:pPr>
            <a:r>
              <a:rPr lang="en-US" sz="3200" dirty="0"/>
              <a:t>What is an Engineering Study?</a:t>
            </a:r>
          </a:p>
        </p:txBody>
      </p:sp>
      <p:sp>
        <p:nvSpPr>
          <p:cNvPr id="130051" name="Content Placeholder 2"/>
          <p:cNvSpPr>
            <a:spLocks noGrp="1"/>
          </p:cNvSpPr>
          <p:nvPr>
            <p:ph idx="1"/>
          </p:nvPr>
        </p:nvSpPr>
        <p:spPr>
          <a:xfrm>
            <a:off x="381000" y="1447800"/>
            <a:ext cx="8458200" cy="4419600"/>
          </a:xfrm>
        </p:spPr>
        <p:txBody>
          <a:bodyPr/>
          <a:lstStyle/>
          <a:p>
            <a:r>
              <a:rPr lang="en-US" dirty="0"/>
              <a:t>The </a:t>
            </a:r>
            <a:r>
              <a:rPr lang="en-US" b="1" dirty="0"/>
              <a:t>comprehensive analysis and evaluation </a:t>
            </a:r>
            <a:r>
              <a:rPr lang="en-US" dirty="0"/>
              <a:t>of available pertinent information, and </a:t>
            </a:r>
            <a:r>
              <a:rPr lang="en-US"/>
              <a:t>the application of appropriate </a:t>
            </a:r>
            <a:r>
              <a:rPr lang="en-US" dirty="0"/>
              <a:t>principles, provisions, and practices as contained in this Manual and other sources, for the purpose of deciding upon </a:t>
            </a:r>
            <a:r>
              <a:rPr lang="en-US"/>
              <a:t>the applicability</a:t>
            </a:r>
            <a:r>
              <a:rPr lang="en-US" dirty="0"/>
              <a:t>, design, operation, or installation of a traffic control device. </a:t>
            </a:r>
          </a:p>
        </p:txBody>
      </p:sp>
      <p:sp>
        <p:nvSpPr>
          <p:cNvPr id="4" name="TextBox 3"/>
          <p:cNvSpPr txBox="1"/>
          <p:nvPr/>
        </p:nvSpPr>
        <p:spPr>
          <a:xfrm>
            <a:off x="1219200" y="6166991"/>
            <a:ext cx="3103735" cy="338554"/>
          </a:xfrm>
          <a:prstGeom prst="rect">
            <a:avLst/>
          </a:prstGeom>
          <a:noFill/>
        </p:spPr>
        <p:txBody>
          <a:bodyPr wrap="none" rtlCol="0">
            <a:spAutoFit/>
          </a:bodyPr>
          <a:lstStyle/>
          <a:p>
            <a:r>
              <a:rPr lang="en-US" b="1" i="1" dirty="0">
                <a:latin typeface="Arial" panose="020B0604020202020204" pitchFamily="34" charset="0"/>
              </a:rPr>
              <a:t>MUTCD Page 14, Definition 65</a:t>
            </a:r>
          </a:p>
        </p:txBody>
      </p:sp>
      <p:sp>
        <p:nvSpPr>
          <p:cNvPr id="5" name="TextBox 4"/>
          <p:cNvSpPr txBox="1"/>
          <p:nvPr/>
        </p:nvSpPr>
        <p:spPr>
          <a:xfrm>
            <a:off x="609600" y="271046"/>
            <a:ext cx="9144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14</a:t>
            </a:r>
          </a:p>
        </p:txBody>
      </p:sp>
    </p:spTree>
    <p:extLst>
      <p:ext uri="{BB962C8B-B14F-4D97-AF65-F5344CB8AC3E}">
        <p14:creationId xmlns:p14="http://schemas.microsoft.com/office/powerpoint/2010/main" val="5128765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0"/>
            <a:ext cx="7390108" cy="1219200"/>
          </a:xfrm>
        </p:spPr>
        <p:txBody>
          <a:bodyPr/>
          <a:lstStyle/>
          <a:p>
            <a:pPr>
              <a:defRPr/>
            </a:pPr>
            <a:r>
              <a:rPr lang="en-US" sz="3200" dirty="0"/>
              <a:t>What is an Engineering Study? (cont.)</a:t>
            </a:r>
          </a:p>
        </p:txBody>
      </p:sp>
      <p:sp>
        <p:nvSpPr>
          <p:cNvPr id="130051" name="Content Placeholder 2"/>
          <p:cNvSpPr>
            <a:spLocks noGrp="1"/>
          </p:cNvSpPr>
          <p:nvPr>
            <p:ph idx="1"/>
          </p:nvPr>
        </p:nvSpPr>
        <p:spPr>
          <a:xfrm>
            <a:off x="381000" y="1667469"/>
            <a:ext cx="8458200" cy="4419600"/>
          </a:xfrm>
        </p:spPr>
        <p:txBody>
          <a:bodyPr/>
          <a:lstStyle/>
          <a:p>
            <a:r>
              <a:rPr lang="en-US" dirty="0"/>
              <a:t>An engineering study shall be performed by an engineer, or by an individual working under the supervision of an engineer, through </a:t>
            </a:r>
            <a:r>
              <a:rPr lang="en-US"/>
              <a:t>the application </a:t>
            </a:r>
            <a:r>
              <a:rPr lang="en-US" dirty="0"/>
              <a:t>of procedures and criteria established by the engineer</a:t>
            </a:r>
          </a:p>
          <a:p>
            <a:r>
              <a:rPr lang="en-US" b="1" dirty="0"/>
              <a:t>An engineering study shall be documented</a:t>
            </a:r>
          </a:p>
        </p:txBody>
      </p:sp>
      <p:sp>
        <p:nvSpPr>
          <p:cNvPr id="4" name="TextBox 3"/>
          <p:cNvSpPr txBox="1"/>
          <p:nvPr/>
        </p:nvSpPr>
        <p:spPr>
          <a:xfrm>
            <a:off x="1752600" y="6137461"/>
            <a:ext cx="3103735" cy="338554"/>
          </a:xfrm>
          <a:prstGeom prst="rect">
            <a:avLst/>
          </a:prstGeom>
          <a:noFill/>
        </p:spPr>
        <p:txBody>
          <a:bodyPr wrap="none" rtlCol="0">
            <a:spAutoFit/>
          </a:bodyPr>
          <a:lstStyle/>
          <a:p>
            <a:r>
              <a:rPr lang="en-US" b="1" i="1" dirty="0">
                <a:latin typeface="Arial" panose="020B0604020202020204" pitchFamily="34" charset="0"/>
              </a:rPr>
              <a:t>MUTCD Page 14, Definition 65</a:t>
            </a:r>
          </a:p>
        </p:txBody>
      </p:sp>
      <p:sp>
        <p:nvSpPr>
          <p:cNvPr id="5" name="TextBox 4"/>
          <p:cNvSpPr txBox="1"/>
          <p:nvPr/>
        </p:nvSpPr>
        <p:spPr>
          <a:xfrm>
            <a:off x="662751" y="484257"/>
            <a:ext cx="9144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14</a:t>
            </a:r>
          </a:p>
        </p:txBody>
      </p:sp>
    </p:spTree>
    <p:extLst>
      <p:ext uri="{BB962C8B-B14F-4D97-AF65-F5344CB8AC3E}">
        <p14:creationId xmlns:p14="http://schemas.microsoft.com/office/powerpoint/2010/main" val="847744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533" y="99218"/>
            <a:ext cx="8763000" cy="1325563"/>
          </a:xfrm>
        </p:spPr>
        <p:txBody>
          <a:bodyPr/>
          <a:lstStyle/>
          <a:p>
            <a:r>
              <a:rPr lang="en-US" sz="3200" dirty="0"/>
              <a:t>Issues with Worker Exposure</a:t>
            </a:r>
          </a:p>
        </p:txBody>
      </p:sp>
      <p:sp>
        <p:nvSpPr>
          <p:cNvPr id="3" name="Content Placeholder 2"/>
          <p:cNvSpPr>
            <a:spLocks noGrp="1"/>
          </p:cNvSpPr>
          <p:nvPr>
            <p:ph idx="1"/>
          </p:nvPr>
        </p:nvSpPr>
        <p:spPr>
          <a:xfrm>
            <a:off x="381000" y="1450181"/>
            <a:ext cx="8382000" cy="4495800"/>
          </a:xfrm>
        </p:spPr>
        <p:txBody>
          <a:bodyPr/>
          <a:lstStyle/>
          <a:p>
            <a:r>
              <a:rPr lang="en-US" dirty="0"/>
              <a:t>Workers are vulnerable!</a:t>
            </a:r>
          </a:p>
          <a:p>
            <a:r>
              <a:rPr lang="en-US" dirty="0"/>
              <a:t>Their protection is left to engineering judgment, if at all</a:t>
            </a:r>
          </a:p>
          <a:p>
            <a:r>
              <a:rPr lang="en-US" dirty="0"/>
              <a:t>Seldom considered on paving and other maintenance projects</a:t>
            </a:r>
          </a:p>
          <a:p>
            <a:r>
              <a:rPr lang="en-US" dirty="0"/>
              <a:t>Short duration projects may be a problem</a:t>
            </a:r>
          </a:p>
          <a:p>
            <a:r>
              <a:rPr lang="en-US" dirty="0"/>
              <a:t>Positive protection not always feasible, cost-effective or practical</a:t>
            </a:r>
          </a:p>
        </p:txBody>
      </p:sp>
    </p:spTree>
    <p:extLst>
      <p:ext uri="{BB962C8B-B14F-4D97-AF65-F5344CB8AC3E}">
        <p14:creationId xmlns:p14="http://schemas.microsoft.com/office/powerpoint/2010/main" val="405273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0999"/>
            <a:ext cx="7391400" cy="838201"/>
          </a:xfrm>
        </p:spPr>
        <p:txBody>
          <a:bodyPr/>
          <a:lstStyle/>
          <a:p>
            <a:pPr marL="457200" indent="-457200">
              <a:defRPr/>
            </a:pPr>
            <a:r>
              <a:rPr lang="en-US" sz="3200" dirty="0"/>
              <a:t>2. AASHTO Roadside Design Guide (4</a:t>
            </a:r>
            <a:r>
              <a:rPr lang="en-US" sz="3200" baseline="30000" dirty="0"/>
              <a:t>th</a:t>
            </a:r>
            <a:r>
              <a:rPr lang="en-US" sz="3200" dirty="0"/>
              <a:t> Edition 2011)</a:t>
            </a:r>
          </a:p>
        </p:txBody>
      </p:sp>
      <p:sp>
        <p:nvSpPr>
          <p:cNvPr id="130051" name="Content Placeholder 2"/>
          <p:cNvSpPr>
            <a:spLocks noGrp="1"/>
          </p:cNvSpPr>
          <p:nvPr>
            <p:ph idx="1"/>
          </p:nvPr>
        </p:nvSpPr>
        <p:spPr>
          <a:xfrm>
            <a:off x="381000" y="1600200"/>
            <a:ext cx="4953000" cy="4419600"/>
          </a:xfrm>
        </p:spPr>
        <p:txBody>
          <a:bodyPr/>
          <a:lstStyle/>
          <a:p>
            <a:r>
              <a:rPr lang="en-US" dirty="0"/>
              <a:t>Barriers</a:t>
            </a:r>
          </a:p>
          <a:p>
            <a:pPr lvl="1"/>
            <a:r>
              <a:rPr lang="en-US" dirty="0"/>
              <a:t>Flare rates</a:t>
            </a:r>
          </a:p>
          <a:p>
            <a:r>
              <a:rPr lang="en-US" dirty="0"/>
              <a:t>Clear zones</a:t>
            </a:r>
          </a:p>
          <a:p>
            <a:pPr lvl="1"/>
            <a:r>
              <a:rPr lang="en-US" dirty="0"/>
              <a:t>Width</a:t>
            </a:r>
          </a:p>
          <a:p>
            <a:r>
              <a:rPr lang="en-US" dirty="0"/>
              <a:t>Truck-mounted attenuators</a:t>
            </a:r>
          </a:p>
          <a:p>
            <a:endParaRPr lang="en-US" i="1" dirty="0"/>
          </a:p>
        </p:txBody>
      </p:sp>
      <p:sp>
        <p:nvSpPr>
          <p:cNvPr id="5" name="TextBox 4"/>
          <p:cNvSpPr txBox="1"/>
          <p:nvPr/>
        </p:nvSpPr>
        <p:spPr>
          <a:xfrm>
            <a:off x="685800" y="4495800"/>
            <a:ext cx="3886200" cy="954107"/>
          </a:xfrm>
          <a:prstGeom prst="rect">
            <a:avLst/>
          </a:prstGeom>
          <a:noFill/>
          <a:ln>
            <a:solidFill>
              <a:srgbClr val="C00000"/>
            </a:solidFill>
          </a:ln>
        </p:spPr>
        <p:txBody>
          <a:bodyPr wrap="square" rtlCol="0">
            <a:spAutoFit/>
          </a:bodyPr>
          <a:lstStyle/>
          <a:p>
            <a:pPr algn="ctr"/>
            <a:r>
              <a:rPr lang="en-US" sz="2800" b="1" dirty="0">
                <a:latin typeface="Arial" panose="020B0604020202020204" pitchFamily="34" charset="0"/>
                <a:cs typeface="Arial" panose="020B0604020202020204" pitchFamily="34" charset="0"/>
              </a:rPr>
              <a:t>Guidance or Regulation?</a:t>
            </a:r>
          </a:p>
        </p:txBody>
      </p:sp>
      <p:pic>
        <p:nvPicPr>
          <p:cNvPr id="1026" name="Picture 2" descr="Cover of Roadside Design Guide"/>
          <p:cNvPicPr>
            <a:picLocks noChangeAspect="1" noChangeArrowheads="1"/>
          </p:cNvPicPr>
          <p:nvPr/>
        </p:nvPicPr>
        <p:blipFill>
          <a:blip r:embed="rId3" cstate="print"/>
          <a:srcRect/>
          <a:stretch>
            <a:fillRect/>
          </a:stretch>
        </p:blipFill>
        <p:spPr bwMode="auto">
          <a:xfrm>
            <a:off x="5334000" y="1385566"/>
            <a:ext cx="3329538" cy="4310563"/>
          </a:xfrm>
          <a:prstGeom prst="rect">
            <a:avLst/>
          </a:prstGeom>
          <a:noFill/>
          <a:ln w="9525">
            <a:noFill/>
            <a:miter lim="800000"/>
            <a:headEnd/>
            <a:tailEnd/>
          </a:ln>
        </p:spPr>
      </p:pic>
      <p:sp>
        <p:nvSpPr>
          <p:cNvPr id="7" name="Google Shape;74;p1">
            <a:extLst>
              <a:ext uri="{FF2B5EF4-FFF2-40B4-BE49-F238E27FC236}">
                <a16:creationId xmlns:a16="http://schemas.microsoft.com/office/drawing/2014/main" id="{E9D1769A-AA32-6DD0-9300-DECD9C347F4D}"/>
              </a:ext>
            </a:extLst>
          </p:cNvPr>
          <p:cNvSpPr/>
          <p:nvPr/>
        </p:nvSpPr>
        <p:spPr>
          <a:xfrm>
            <a:off x="7467600" y="5791200"/>
            <a:ext cx="127171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AASHTO</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061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839200" cy="1096963"/>
          </a:xfrm>
        </p:spPr>
        <p:txBody>
          <a:bodyPr/>
          <a:lstStyle/>
          <a:p>
            <a:r>
              <a:rPr lang="en-US" sz="3200" dirty="0"/>
              <a:t>3. State’s Positive Protection Guidelines</a:t>
            </a:r>
          </a:p>
        </p:txBody>
      </p:sp>
      <p:sp>
        <p:nvSpPr>
          <p:cNvPr id="3" name="Content Placeholder 2"/>
          <p:cNvSpPr>
            <a:spLocks noGrp="1"/>
          </p:cNvSpPr>
          <p:nvPr>
            <p:ph idx="1"/>
          </p:nvPr>
        </p:nvSpPr>
        <p:spPr>
          <a:xfrm>
            <a:off x="304800" y="1600200"/>
            <a:ext cx="3505200" cy="4495800"/>
          </a:xfrm>
        </p:spPr>
        <p:txBody>
          <a:bodyPr/>
          <a:lstStyle/>
          <a:p>
            <a:r>
              <a:rPr lang="en-US" dirty="0"/>
              <a:t>Have been developed by several states</a:t>
            </a:r>
          </a:p>
          <a:p>
            <a:r>
              <a:rPr lang="en-US" dirty="0"/>
              <a:t>They vary from state to state</a:t>
            </a:r>
          </a:p>
          <a:p>
            <a:r>
              <a:rPr lang="en-US" dirty="0"/>
              <a:t>Will govern!</a:t>
            </a:r>
          </a:p>
        </p:txBody>
      </p:sp>
      <p:sp>
        <p:nvSpPr>
          <p:cNvPr id="4" name="Title 1"/>
          <p:cNvSpPr txBox="1">
            <a:spLocks/>
          </p:cNvSpPr>
          <p:nvPr/>
        </p:nvSpPr>
        <p:spPr bwMode="auto">
          <a:xfrm>
            <a:off x="1752600" y="4987823"/>
            <a:ext cx="5562600" cy="990600"/>
          </a:xfrm>
          <a:prstGeom prst="rect">
            <a:avLst/>
          </a:prstGeom>
          <a:solidFill>
            <a:schemeClr val="bg1"/>
          </a:solidFill>
          <a:ln w="9525">
            <a:solidFill>
              <a:srgbClr val="C00000"/>
            </a:solid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effectLst/>
                <a:uLnTx/>
                <a:uFillTx/>
                <a:latin typeface="Arial" panose="020B0604020202020204" pitchFamily="34" charset="0"/>
                <a:ea typeface="+mj-ea"/>
                <a:cs typeface="+mj-cs"/>
              </a:rPr>
              <a:t>Will discuss </a:t>
            </a:r>
            <a:r>
              <a:rPr kumimoji="0" lang="en-US" sz="3200" b="1" u="none" strike="noStrike" kern="0" cap="none" spc="0" normalizeH="0" noProof="0" dirty="0">
                <a:ln>
                  <a:noFill/>
                </a:ln>
                <a:effectLst/>
                <a:uLnTx/>
                <a:uFillTx/>
                <a:latin typeface="Arial" panose="020B0604020202020204" pitchFamily="34" charset="0"/>
                <a:ea typeface="+mj-ea"/>
                <a:cs typeface="+mj-cs"/>
              </a:rPr>
              <a:t>in Module 5</a:t>
            </a:r>
            <a:endParaRPr kumimoji="0" lang="en-US" sz="3200" b="1" u="none" strike="noStrike" kern="0" cap="none" spc="0" normalizeH="0" baseline="0" noProof="0" dirty="0">
              <a:ln>
                <a:noFill/>
              </a:ln>
              <a:effectLst/>
              <a:uLnTx/>
              <a:uFillTx/>
              <a:latin typeface="Arial" panose="020B0604020202020204" pitchFamily="34" charset="0"/>
              <a:ea typeface="+mj-ea"/>
              <a:cs typeface="+mj-cs"/>
            </a:endParaRPr>
          </a:p>
        </p:txBody>
      </p:sp>
      <p:pic>
        <p:nvPicPr>
          <p:cNvPr id="1026" name="Picture 2" descr="Concrete barrier in front of workers performing road work"/>
          <p:cNvPicPr>
            <a:picLocks noChangeAspect="1" noChangeArrowheads="1"/>
          </p:cNvPicPr>
          <p:nvPr/>
        </p:nvPicPr>
        <p:blipFill>
          <a:blip r:embed="rId3" cstate="print"/>
          <a:srcRect l="55855" t="51111"/>
          <a:stretch>
            <a:fillRect/>
          </a:stretch>
        </p:blipFill>
        <p:spPr bwMode="auto">
          <a:xfrm>
            <a:off x="4191000" y="1219200"/>
            <a:ext cx="3962400" cy="3291174"/>
          </a:xfrm>
          <a:prstGeom prst="rect">
            <a:avLst/>
          </a:prstGeom>
          <a:noFill/>
        </p:spPr>
      </p:pic>
      <p:sp>
        <p:nvSpPr>
          <p:cNvPr id="6" name="Google Shape;74;p1">
            <a:extLst>
              <a:ext uri="{FF2B5EF4-FFF2-40B4-BE49-F238E27FC236}">
                <a16:creationId xmlns:a16="http://schemas.microsoft.com/office/drawing/2014/main" id="{42F05591-06BA-3838-6531-95354CE6B2EA}"/>
              </a:ext>
            </a:extLst>
          </p:cNvPr>
          <p:cNvSpPr/>
          <p:nvPr/>
        </p:nvSpPr>
        <p:spPr>
          <a:xfrm>
            <a:off x="7162800" y="4514091"/>
            <a:ext cx="1066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5403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4. Manufacturer’s Instructions</a:t>
            </a:r>
          </a:p>
        </p:txBody>
      </p:sp>
      <p:sp>
        <p:nvSpPr>
          <p:cNvPr id="3" name="Content Placeholder 2"/>
          <p:cNvSpPr>
            <a:spLocks noGrp="1"/>
          </p:cNvSpPr>
          <p:nvPr>
            <p:ph idx="1"/>
          </p:nvPr>
        </p:nvSpPr>
        <p:spPr>
          <a:xfrm>
            <a:off x="381000" y="1524000"/>
            <a:ext cx="8458200" cy="4419600"/>
          </a:xfrm>
        </p:spPr>
        <p:txBody>
          <a:bodyPr/>
          <a:lstStyle/>
          <a:p>
            <a:r>
              <a:rPr lang="en-US" dirty="0"/>
              <a:t>Should be followed when using proprietary devices</a:t>
            </a:r>
          </a:p>
          <a:p>
            <a:r>
              <a:rPr lang="en-US" dirty="0"/>
              <a:t>May require separate training</a:t>
            </a:r>
          </a:p>
          <a:p>
            <a:endParaRPr lang="en-US" dirty="0"/>
          </a:p>
        </p:txBody>
      </p:sp>
      <p:pic>
        <p:nvPicPr>
          <p:cNvPr id="1026" name="Picture 2" descr="Truck mounted attenuator with yellow and black panel on back next to traffic"/>
          <p:cNvPicPr>
            <a:picLocks noChangeAspect="1" noChangeArrowheads="1"/>
          </p:cNvPicPr>
          <p:nvPr/>
        </p:nvPicPr>
        <p:blipFill>
          <a:blip r:embed="rId3" cstate="print"/>
          <a:srcRect l="9167" t="14444" r="5000" b="23333"/>
          <a:stretch>
            <a:fillRect/>
          </a:stretch>
        </p:blipFill>
        <p:spPr bwMode="auto">
          <a:xfrm>
            <a:off x="1905000" y="2819400"/>
            <a:ext cx="5410200" cy="2941468"/>
          </a:xfrm>
          <a:prstGeom prst="rect">
            <a:avLst/>
          </a:prstGeom>
          <a:noFill/>
        </p:spPr>
      </p:pic>
      <p:sp>
        <p:nvSpPr>
          <p:cNvPr id="5" name="Google Shape;74;p1">
            <a:extLst>
              <a:ext uri="{FF2B5EF4-FFF2-40B4-BE49-F238E27FC236}">
                <a16:creationId xmlns:a16="http://schemas.microsoft.com/office/drawing/2014/main" id="{E8CF2ADD-96D2-7F33-4B99-E01909FE8548}"/>
              </a:ext>
            </a:extLst>
          </p:cNvPr>
          <p:cNvSpPr/>
          <p:nvPr/>
        </p:nvSpPr>
        <p:spPr>
          <a:xfrm>
            <a:off x="6400800" y="5788785"/>
            <a:ext cx="1066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93309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1219200"/>
          </a:xfrm>
        </p:spPr>
        <p:txBody>
          <a:bodyPr/>
          <a:lstStyle/>
          <a:p>
            <a:pPr>
              <a:defRPr/>
            </a:pPr>
            <a:r>
              <a:rPr lang="en-US" sz="3200" dirty="0"/>
              <a:t>Conflicting Goals?</a:t>
            </a:r>
          </a:p>
        </p:txBody>
      </p:sp>
      <p:sp>
        <p:nvSpPr>
          <p:cNvPr id="8" name="Rectangle 7" descr="Maximum levels    of safety&#10;Minimum worker exposure&#10;"/>
          <p:cNvSpPr/>
          <p:nvPr/>
        </p:nvSpPr>
        <p:spPr>
          <a:xfrm>
            <a:off x="4876800" y="3352800"/>
            <a:ext cx="3810000" cy="24161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Char char="•"/>
              <a:defRPr/>
            </a:pPr>
            <a:r>
              <a:rPr lang="en-US" sz="3200" b="1" dirty="0">
                <a:solidFill>
                  <a:srgbClr val="008080"/>
                </a:solidFill>
                <a:latin typeface="Arial" panose="020B0604020202020204" pitchFamily="34" charset="0"/>
              </a:rPr>
              <a:t>Maximum levels    of safety</a:t>
            </a:r>
          </a:p>
          <a:p>
            <a:pPr algn="ctr">
              <a:buFont typeface="Arial" pitchFamily="34" charset="0"/>
              <a:buChar char="•"/>
              <a:defRPr/>
            </a:pPr>
            <a:r>
              <a:rPr lang="en-US" sz="3200" b="1" dirty="0">
                <a:solidFill>
                  <a:srgbClr val="008080"/>
                </a:solidFill>
                <a:latin typeface="Arial" panose="020B0604020202020204" pitchFamily="34" charset="0"/>
              </a:rPr>
              <a:t>Minimum worker exposure</a:t>
            </a:r>
          </a:p>
        </p:txBody>
      </p:sp>
      <p:sp>
        <p:nvSpPr>
          <p:cNvPr id="9" name="Rectangle 8" descr="Mobility&#10;Cost&#10;Time constraints&#10;Short duration"/>
          <p:cNvSpPr/>
          <p:nvPr/>
        </p:nvSpPr>
        <p:spPr>
          <a:xfrm>
            <a:off x="381000" y="3505199"/>
            <a:ext cx="4114800" cy="21875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buFont typeface="Arial" pitchFamily="34" charset="0"/>
              <a:buChar char="•"/>
              <a:defRPr/>
            </a:pPr>
            <a:r>
              <a:rPr lang="en-US" sz="3200" b="1" dirty="0">
                <a:solidFill>
                  <a:srgbClr val="008080"/>
                </a:solidFill>
                <a:latin typeface="Arial" panose="020B0604020202020204" pitchFamily="34" charset="0"/>
              </a:rPr>
              <a:t>Mobility</a:t>
            </a:r>
          </a:p>
          <a:p>
            <a:pPr marL="342900" indent="-342900" algn="ctr">
              <a:buFont typeface="Arial" pitchFamily="34" charset="0"/>
              <a:buChar char="•"/>
              <a:defRPr/>
            </a:pPr>
            <a:r>
              <a:rPr lang="en-US" sz="3200" b="1" dirty="0">
                <a:solidFill>
                  <a:srgbClr val="008080"/>
                </a:solidFill>
                <a:latin typeface="Arial" panose="020B0604020202020204" pitchFamily="34" charset="0"/>
              </a:rPr>
              <a:t>Cost</a:t>
            </a:r>
          </a:p>
          <a:p>
            <a:pPr marL="342900" indent="-342900" algn="ctr">
              <a:buFont typeface="Arial" pitchFamily="34" charset="0"/>
              <a:buChar char="•"/>
              <a:defRPr/>
            </a:pPr>
            <a:r>
              <a:rPr lang="en-US" sz="3200" b="1" dirty="0">
                <a:solidFill>
                  <a:srgbClr val="008080"/>
                </a:solidFill>
                <a:latin typeface="Arial" panose="020B0604020202020204" pitchFamily="34" charset="0"/>
              </a:rPr>
              <a:t>Time constraints</a:t>
            </a:r>
          </a:p>
          <a:p>
            <a:pPr marL="342900" indent="-342900" algn="ctr">
              <a:buFont typeface="Arial" pitchFamily="34" charset="0"/>
              <a:buChar char="•"/>
              <a:defRPr/>
            </a:pPr>
            <a:r>
              <a:rPr lang="en-US" sz="3200" b="1" dirty="0">
                <a:solidFill>
                  <a:srgbClr val="008080"/>
                </a:solidFill>
                <a:latin typeface="Arial" panose="020B0604020202020204" pitchFamily="34" charset="0"/>
              </a:rPr>
              <a:t>Short duration</a:t>
            </a:r>
          </a:p>
        </p:txBody>
      </p:sp>
    </p:spTree>
    <p:extLst>
      <p:ext uri="{BB962C8B-B14F-4D97-AF65-F5344CB8AC3E}">
        <p14:creationId xmlns:p14="http://schemas.microsoft.com/office/powerpoint/2010/main" val="14460124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title"/>
          </p:nvPr>
        </p:nvSpPr>
        <p:spPr>
          <a:xfrm>
            <a:off x="457200" y="0"/>
            <a:ext cx="8686800" cy="1219200"/>
          </a:xfrm>
        </p:spPr>
        <p:txBody>
          <a:bodyPr/>
          <a:lstStyle/>
          <a:p>
            <a:pPr>
              <a:defRPr/>
            </a:pPr>
            <a:r>
              <a:rPr lang="en-US" sz="3200" dirty="0"/>
              <a:t>The Designer’s Dilemma</a:t>
            </a:r>
          </a:p>
        </p:txBody>
      </p:sp>
      <p:pic>
        <p:nvPicPr>
          <p:cNvPr id="28675" name="Picture 5" descr="stool with words on top and at each leg"/>
          <p:cNvPicPr>
            <a:picLocks noChangeAspect="1" noChangeArrowheads="1"/>
          </p:cNvPicPr>
          <p:nvPr/>
        </p:nvPicPr>
        <p:blipFill>
          <a:blip r:embed="rId3" cstate="print"/>
          <a:srcRect/>
          <a:stretch>
            <a:fillRect/>
          </a:stretch>
        </p:blipFill>
        <p:spPr bwMode="auto">
          <a:xfrm>
            <a:off x="3124200" y="1600200"/>
            <a:ext cx="2895600" cy="4127500"/>
          </a:xfrm>
          <a:prstGeom prst="rect">
            <a:avLst/>
          </a:prstGeom>
          <a:noFill/>
          <a:ln w="9525">
            <a:noFill/>
            <a:miter lim="800000"/>
            <a:headEnd/>
            <a:tailEnd/>
          </a:ln>
        </p:spPr>
      </p:pic>
      <p:sp>
        <p:nvSpPr>
          <p:cNvPr id="6" name="Rectangle 5" descr="TTC Plan"/>
          <p:cNvSpPr/>
          <p:nvPr/>
        </p:nvSpPr>
        <p:spPr>
          <a:xfrm>
            <a:off x="3124201" y="990600"/>
            <a:ext cx="2895599" cy="769441"/>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4400" b="1" dirty="0">
                <a:ln w="11430"/>
                <a:solidFill>
                  <a:srgbClr val="C00000"/>
                </a:solidFill>
                <a:effectLst>
                  <a:outerShdw blurRad="80000" dist="40000" dir="5040000" algn="tl">
                    <a:srgbClr val="000000">
                      <a:alpha val="30000"/>
                    </a:srgbClr>
                  </a:outerShdw>
                </a:effectLst>
                <a:latin typeface="Arial" panose="020B0604020202020204" pitchFamily="34" charset="0"/>
              </a:rPr>
              <a:t>TTC Plan</a:t>
            </a:r>
          </a:p>
        </p:txBody>
      </p:sp>
      <p:sp>
        <p:nvSpPr>
          <p:cNvPr id="7" name="Rectangle 6" descr="Mobility"/>
          <p:cNvSpPr/>
          <p:nvPr/>
        </p:nvSpPr>
        <p:spPr>
          <a:xfrm>
            <a:off x="1066800" y="5410200"/>
            <a:ext cx="2743200" cy="707886"/>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4000" b="1" dirty="0">
                <a:ln w="11430"/>
                <a:solidFill>
                  <a:srgbClr val="C00000"/>
                </a:solidFill>
                <a:effectLst>
                  <a:outerShdw blurRad="80000" dist="40000" dir="5040000" algn="tl">
                    <a:srgbClr val="000000">
                      <a:alpha val="30000"/>
                    </a:srgbClr>
                  </a:outerShdw>
                </a:effectLst>
                <a:latin typeface="Arial" panose="020B0604020202020204" pitchFamily="34" charset="0"/>
              </a:rPr>
              <a:t>Mobility</a:t>
            </a:r>
          </a:p>
        </p:txBody>
      </p:sp>
      <p:sp>
        <p:nvSpPr>
          <p:cNvPr id="8" name="Rectangle 7" descr="Safety"/>
          <p:cNvSpPr/>
          <p:nvPr/>
        </p:nvSpPr>
        <p:spPr>
          <a:xfrm>
            <a:off x="4038600" y="5631359"/>
            <a:ext cx="2057400" cy="769441"/>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4400" b="1" dirty="0">
                <a:ln w="11430"/>
                <a:solidFill>
                  <a:srgbClr val="C00000"/>
                </a:solidFill>
                <a:effectLst>
                  <a:outerShdw blurRad="80000" dist="40000" dir="5040000" algn="tl">
                    <a:srgbClr val="000000">
                      <a:alpha val="30000"/>
                    </a:srgbClr>
                  </a:outerShdw>
                </a:effectLst>
                <a:latin typeface="Arial" panose="020B0604020202020204" pitchFamily="34" charset="0"/>
              </a:rPr>
              <a:t>Safety</a:t>
            </a:r>
          </a:p>
        </p:txBody>
      </p:sp>
      <p:sp>
        <p:nvSpPr>
          <p:cNvPr id="9" name="Rectangle 8" descr="Cost"/>
          <p:cNvSpPr/>
          <p:nvPr/>
        </p:nvSpPr>
        <p:spPr>
          <a:xfrm>
            <a:off x="3124200" y="4724400"/>
            <a:ext cx="1828800" cy="646331"/>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3600" b="1" dirty="0">
                <a:ln w="11430"/>
                <a:solidFill>
                  <a:srgbClr val="C00000"/>
                </a:solidFill>
                <a:effectLst>
                  <a:outerShdw blurRad="80000" dist="40000" dir="5040000" algn="tl">
                    <a:srgbClr val="000000">
                      <a:alpha val="30000"/>
                    </a:srgbClr>
                  </a:outerShdw>
                </a:effectLst>
                <a:latin typeface="Arial" panose="020B0604020202020204" pitchFamily="34" charset="0"/>
              </a:rPr>
              <a:t>Cost</a:t>
            </a:r>
          </a:p>
        </p:txBody>
      </p:sp>
      <p:sp>
        <p:nvSpPr>
          <p:cNvPr id="10" name="Rectangle 9" descr="Constructability&#10;"/>
          <p:cNvSpPr/>
          <p:nvPr/>
        </p:nvSpPr>
        <p:spPr>
          <a:xfrm>
            <a:off x="5638800" y="4572000"/>
            <a:ext cx="2895600" cy="1200329"/>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3600" b="1" dirty="0">
                <a:ln w="11430"/>
                <a:solidFill>
                  <a:srgbClr val="C00000"/>
                </a:solidFill>
                <a:effectLst>
                  <a:outerShdw blurRad="80000" dist="40000" dir="5040000" algn="tl">
                    <a:srgbClr val="000000">
                      <a:alpha val="30000"/>
                    </a:srgbClr>
                  </a:outerShdw>
                </a:effectLst>
                <a:latin typeface="Arial" panose="020B0604020202020204" pitchFamily="34" charset="0"/>
              </a:rPr>
              <a:t>Construct-</a:t>
            </a:r>
          </a:p>
          <a:p>
            <a:pPr algn="ctr">
              <a:defRPr/>
            </a:pPr>
            <a:r>
              <a:rPr lang="en-US" sz="3600" b="1" dirty="0">
                <a:ln w="11430"/>
                <a:solidFill>
                  <a:srgbClr val="C00000"/>
                </a:solidFill>
                <a:effectLst>
                  <a:outerShdw blurRad="80000" dist="40000" dir="5040000" algn="tl">
                    <a:srgbClr val="000000">
                      <a:alpha val="30000"/>
                    </a:srgbClr>
                  </a:outerShdw>
                </a:effectLst>
                <a:latin typeface="Arial" panose="020B0604020202020204" pitchFamily="34" charset="0"/>
              </a:rPr>
              <a:t>ability</a:t>
            </a:r>
          </a:p>
        </p:txBody>
      </p:sp>
      <p:sp>
        <p:nvSpPr>
          <p:cNvPr id="2" name="Google Shape;74;p1">
            <a:extLst>
              <a:ext uri="{FF2B5EF4-FFF2-40B4-BE49-F238E27FC236}">
                <a16:creationId xmlns:a16="http://schemas.microsoft.com/office/drawing/2014/main" id="{EEC259FD-A60E-4D37-2721-DE8E3CD68B88}"/>
              </a:ext>
            </a:extLst>
          </p:cNvPr>
          <p:cNvSpPr/>
          <p:nvPr/>
        </p:nvSpPr>
        <p:spPr>
          <a:xfrm>
            <a:off x="6324600" y="5879054"/>
            <a:ext cx="1066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ATSSA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48685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304800" y="1524000"/>
            <a:ext cx="4419600" cy="4724400"/>
          </a:xfrm>
        </p:spPr>
        <p:txBody>
          <a:bodyPr/>
          <a:lstStyle/>
          <a:p>
            <a:r>
              <a:rPr lang="en-US" dirty="0"/>
              <a:t>To consider </a:t>
            </a:r>
            <a:r>
              <a:rPr lang="en-US" b="1" dirty="0"/>
              <a:t>ALL</a:t>
            </a:r>
            <a:r>
              <a:rPr lang="en-US" dirty="0"/>
              <a:t> project characteristics and factors, the standards and guidelines, </a:t>
            </a:r>
            <a:r>
              <a:rPr lang="en-US"/>
              <a:t>and apply </a:t>
            </a:r>
            <a:r>
              <a:rPr lang="en-US" dirty="0"/>
              <a:t>engineering judgment to </a:t>
            </a:r>
            <a:r>
              <a:rPr lang="en-US" b="1" dirty="0"/>
              <a:t>minimize worker exposure</a:t>
            </a:r>
            <a:r>
              <a:rPr lang="en-US" dirty="0"/>
              <a:t> through the use of positive protection and/or other strategies</a:t>
            </a:r>
            <a:endParaRPr lang="en-US" b="1" dirty="0"/>
          </a:p>
        </p:txBody>
      </p:sp>
      <p:sp>
        <p:nvSpPr>
          <p:cNvPr id="109571" name="Rectangle 3"/>
          <p:cNvSpPr>
            <a:spLocks noGrp="1" noChangeArrowheads="1"/>
          </p:cNvSpPr>
          <p:nvPr>
            <p:ph type="title"/>
          </p:nvPr>
        </p:nvSpPr>
        <p:spPr>
          <a:xfrm>
            <a:off x="533400" y="0"/>
            <a:ext cx="8610600" cy="1219200"/>
          </a:xfrm>
        </p:spPr>
        <p:txBody>
          <a:bodyPr/>
          <a:lstStyle/>
          <a:p>
            <a:pPr>
              <a:defRPr/>
            </a:pPr>
            <a:r>
              <a:rPr lang="en-US" sz="3200" dirty="0"/>
              <a:t>The Designer’s Role</a:t>
            </a:r>
          </a:p>
        </p:txBody>
      </p:sp>
      <p:pic>
        <p:nvPicPr>
          <p:cNvPr id="3074" name="Picture 2" descr="cars on the highway in lane shift protected by barrier and using channelizing devices"/>
          <p:cNvPicPr>
            <a:picLocks noChangeAspect="1" noChangeArrowheads="1"/>
          </p:cNvPicPr>
          <p:nvPr/>
        </p:nvPicPr>
        <p:blipFill>
          <a:blip r:embed="rId3" cstate="print"/>
          <a:srcRect/>
          <a:stretch>
            <a:fillRect/>
          </a:stretch>
        </p:blipFill>
        <p:spPr bwMode="auto">
          <a:xfrm>
            <a:off x="4953000" y="1676400"/>
            <a:ext cx="3611374" cy="3810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81E9020A-0F4C-975C-4C92-6F465D29CF88}"/>
              </a:ext>
            </a:extLst>
          </p:cNvPr>
          <p:cNvSpPr/>
          <p:nvPr/>
        </p:nvSpPr>
        <p:spPr>
          <a:xfrm>
            <a:off x="7672513" y="5486400"/>
            <a:ext cx="1066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latin typeface="Arial" panose="020B0604020202020204" pitchFamily="34" charset="0"/>
                <a:ea typeface="Open Sans"/>
                <a:cs typeface="Arial" panose="020B0604020202020204" pitchFamily="34" charset="0"/>
                <a:sym typeface="Open Sans"/>
              </a:rPr>
              <a:t>Image: FHWA</a:t>
            </a:r>
            <a:endParaRPr sz="10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10901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76400"/>
            <a:ext cx="8305800" cy="4267200"/>
          </a:xfrm>
        </p:spPr>
        <p:txBody>
          <a:bodyPr/>
          <a:lstStyle/>
          <a:p>
            <a:r>
              <a:rPr lang="en-US" dirty="0"/>
              <a:t>What factors influence a decision to use Positive Protection?</a:t>
            </a:r>
            <a:endParaRPr lang="en-US" sz="4400" dirty="0"/>
          </a:p>
          <a:p>
            <a:r>
              <a:rPr lang="en-US" dirty="0"/>
              <a:t>What devices are available to be used as Positive Protection?</a:t>
            </a:r>
          </a:p>
          <a:p>
            <a:r>
              <a:rPr lang="en-US" dirty="0"/>
              <a:t>What about short-term projects?</a:t>
            </a:r>
          </a:p>
          <a:p>
            <a:r>
              <a:rPr lang="en-US" dirty="0"/>
              <a:t>Which decision tools are available?</a:t>
            </a:r>
          </a:p>
          <a:p>
            <a:endParaRPr lang="en-US" dirty="0"/>
          </a:p>
        </p:txBody>
      </p:sp>
      <p:sp>
        <p:nvSpPr>
          <p:cNvPr id="4" name="Title 1"/>
          <p:cNvSpPr txBox="1">
            <a:spLocks/>
          </p:cNvSpPr>
          <p:nvPr/>
        </p:nvSpPr>
        <p:spPr bwMode="auto">
          <a:xfrm>
            <a:off x="685800" y="4038600"/>
            <a:ext cx="7543800" cy="990600"/>
          </a:xfrm>
          <a:prstGeom prst="rect">
            <a:avLst/>
          </a:prstGeom>
          <a:solidFill>
            <a:schemeClr val="bg1"/>
          </a:solidFill>
          <a:ln w="9525">
            <a:solidFill>
              <a:srgbClr val="C00000"/>
            </a:solid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effectLst/>
                <a:uLnTx/>
                <a:uFillTx/>
                <a:latin typeface="Arial" panose="020B0604020202020204" pitchFamily="34" charset="0"/>
                <a:ea typeface="+mj-ea"/>
                <a:cs typeface="+mj-cs"/>
              </a:rPr>
              <a:t>This</a:t>
            </a:r>
            <a:r>
              <a:rPr kumimoji="0" lang="en-US" sz="3200" b="1" u="none" strike="noStrike" kern="0" cap="none" spc="0" normalizeH="0" noProof="0" dirty="0">
                <a:ln>
                  <a:noFill/>
                </a:ln>
                <a:effectLst/>
                <a:uLnTx/>
                <a:uFillTx/>
                <a:latin typeface="Arial" panose="020B0604020202020204" pitchFamily="34" charset="0"/>
                <a:ea typeface="+mj-ea"/>
                <a:cs typeface="+mj-cs"/>
              </a:rPr>
              <a:t> course answers these questions!</a:t>
            </a:r>
            <a:endParaRPr kumimoji="0" lang="en-US" sz="3200" b="1" u="none" strike="noStrike" kern="0" cap="none" spc="0" normalizeH="0" baseline="0" noProof="0" dirty="0">
              <a:ln>
                <a:noFill/>
              </a:ln>
              <a:effectLst/>
              <a:uLnTx/>
              <a:uFillTx/>
              <a:latin typeface="Arial" panose="020B0604020202020204" pitchFamily="34" charset="0"/>
              <a:ea typeface="+mj-ea"/>
              <a:cs typeface="+mj-cs"/>
            </a:endParaRPr>
          </a:p>
        </p:txBody>
      </p:sp>
      <p:sp>
        <p:nvSpPr>
          <p:cNvPr id="5" name="Rectangle 3">
            <a:extLst>
              <a:ext uri="{FF2B5EF4-FFF2-40B4-BE49-F238E27FC236}">
                <a16:creationId xmlns:a16="http://schemas.microsoft.com/office/drawing/2014/main" id="{97D618CF-03C7-4FAB-88D1-ED24DECF4D76}"/>
              </a:ext>
            </a:extLst>
          </p:cNvPr>
          <p:cNvSpPr txBox="1">
            <a:spLocks noChangeArrowheads="1"/>
          </p:cNvSpPr>
          <p:nvPr/>
        </p:nvSpPr>
        <p:spPr>
          <a:xfrm>
            <a:off x="533400" y="0"/>
            <a:ext cx="8610600" cy="1219200"/>
          </a:xfrm>
          <a:prstGeom prst="rect">
            <a:avLst/>
          </a:prstGeom>
        </p:spPr>
        <p:txBody>
          <a:bodyPr anchor="ctr"/>
          <a:lstStyle>
            <a:lvl1pPr algn="l" rtl="0" eaLnBrk="0" fontAlgn="base" hangingPunct="0">
              <a:spcBef>
                <a:spcPct val="0"/>
              </a:spcBef>
              <a:spcAft>
                <a:spcPct val="0"/>
              </a:spcAft>
              <a:defRPr sz="40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sz="3200" kern="0" dirty="0"/>
              <a:t>Points to Ponder</a:t>
            </a:r>
          </a:p>
        </p:txBody>
      </p:sp>
    </p:spTree>
    <p:extLst>
      <p:ext uri="{BB962C8B-B14F-4D97-AF65-F5344CB8AC3E}">
        <p14:creationId xmlns:p14="http://schemas.microsoft.com/office/powerpoint/2010/main" val="403377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686800" cy="1219200"/>
          </a:xfrm>
        </p:spPr>
        <p:txBody>
          <a:bodyPr/>
          <a:lstStyle/>
          <a:p>
            <a:pPr>
              <a:defRPr/>
            </a:pPr>
            <a:r>
              <a:rPr lang="en-US" sz="3200" dirty="0"/>
              <a:t>Recap</a:t>
            </a:r>
          </a:p>
        </p:txBody>
      </p:sp>
      <p:sp>
        <p:nvSpPr>
          <p:cNvPr id="130051" name="Content Placeholder 2"/>
          <p:cNvSpPr>
            <a:spLocks noGrp="1"/>
          </p:cNvSpPr>
          <p:nvPr>
            <p:ph idx="1"/>
          </p:nvPr>
        </p:nvSpPr>
        <p:spPr>
          <a:xfrm>
            <a:off x="457200" y="1676400"/>
            <a:ext cx="8686800" cy="4419600"/>
          </a:xfrm>
        </p:spPr>
        <p:txBody>
          <a:bodyPr/>
          <a:lstStyle/>
          <a:p>
            <a:r>
              <a:rPr lang="en-US" dirty="0"/>
              <a:t>How do we minimize worker exposure?</a:t>
            </a:r>
          </a:p>
          <a:p>
            <a:r>
              <a:rPr lang="en-US" dirty="0"/>
              <a:t>Name some worker exposure strategies</a:t>
            </a:r>
          </a:p>
          <a:p>
            <a:r>
              <a:rPr lang="en-US" dirty="0"/>
              <a:t>Are there Positive Protection assessment processes?</a:t>
            </a:r>
          </a:p>
          <a:p>
            <a:r>
              <a:rPr lang="en-US" dirty="0"/>
              <a:t>What is engineering judgment?</a:t>
            </a:r>
          </a:p>
          <a:p>
            <a:r>
              <a:rPr lang="en-US" dirty="0"/>
              <a:t>What is the role of the designer? </a:t>
            </a:r>
          </a:p>
          <a:p>
            <a:endParaRPr lang="en-US" i="1" dirty="0"/>
          </a:p>
        </p:txBody>
      </p:sp>
    </p:spTree>
    <p:extLst>
      <p:ext uri="{BB962C8B-B14F-4D97-AF65-F5344CB8AC3E}">
        <p14:creationId xmlns:p14="http://schemas.microsoft.com/office/powerpoint/2010/main" val="24574392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686800" cy="1417638"/>
          </a:xfrm>
        </p:spPr>
        <p:txBody>
          <a:bodyPr/>
          <a:lstStyle/>
          <a:p>
            <a:r>
              <a:rPr lang="en-US" sz="3200" dirty="0"/>
              <a:t>Questions</a:t>
            </a:r>
          </a:p>
        </p:txBody>
      </p:sp>
    </p:spTree>
    <p:extLst>
      <p:ext uri="{BB962C8B-B14F-4D97-AF65-F5344CB8AC3E}">
        <p14:creationId xmlns:p14="http://schemas.microsoft.com/office/powerpoint/2010/main" val="4277534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0"/>
            <a:ext cx="7391400" cy="1295400"/>
          </a:xfrm>
        </p:spPr>
        <p:txBody>
          <a:bodyPr/>
          <a:lstStyle/>
          <a:p>
            <a:pPr>
              <a:defRPr/>
            </a:pPr>
            <a:r>
              <a:rPr lang="en-US" sz="3200" dirty="0"/>
              <a:t>What is Positive Protection?</a:t>
            </a:r>
          </a:p>
        </p:txBody>
      </p:sp>
      <p:sp>
        <p:nvSpPr>
          <p:cNvPr id="5123" name="Content Placeholder 2"/>
          <p:cNvSpPr>
            <a:spLocks noGrp="1"/>
          </p:cNvSpPr>
          <p:nvPr>
            <p:ph idx="1"/>
          </p:nvPr>
        </p:nvSpPr>
        <p:spPr>
          <a:xfrm>
            <a:off x="304800" y="1524000"/>
            <a:ext cx="8610600" cy="4267200"/>
          </a:xfrm>
        </p:spPr>
        <p:txBody>
          <a:bodyPr/>
          <a:lstStyle/>
          <a:p>
            <a:r>
              <a:rPr lang="en-US" i="1" dirty="0"/>
              <a:t>The use of “a device which contains and redirects vehicles in accordance with National Cooperative Highway Research Program (NCHRP) Report 350, preventing their intrusion into the work space.”</a:t>
            </a:r>
          </a:p>
        </p:txBody>
      </p:sp>
      <p:pic>
        <p:nvPicPr>
          <p:cNvPr id="39938" name="Picture 2" descr="Cars on the freeway next to work zone with portable concrete barrier and traffic cones&#10;"/>
          <p:cNvPicPr>
            <a:picLocks noChangeAspect="1" noChangeArrowheads="1"/>
          </p:cNvPicPr>
          <p:nvPr/>
        </p:nvPicPr>
        <p:blipFill>
          <a:blip r:embed="rId3" cstate="print"/>
          <a:srcRect t="40000"/>
          <a:stretch>
            <a:fillRect/>
          </a:stretch>
        </p:blipFill>
        <p:spPr bwMode="auto">
          <a:xfrm>
            <a:off x="1752600" y="3619500"/>
            <a:ext cx="5334000" cy="2400300"/>
          </a:xfrm>
          <a:prstGeom prst="rect">
            <a:avLst/>
          </a:prstGeom>
          <a:noFill/>
        </p:spPr>
      </p:pic>
      <p:sp>
        <p:nvSpPr>
          <p:cNvPr id="5" name="TextBox 4"/>
          <p:cNvSpPr txBox="1"/>
          <p:nvPr/>
        </p:nvSpPr>
        <p:spPr>
          <a:xfrm>
            <a:off x="510153" y="360786"/>
            <a:ext cx="914400" cy="707886"/>
          </a:xfrm>
          <a:prstGeom prst="rect">
            <a:avLst/>
          </a:prstGeom>
          <a:noFill/>
          <a:ln w="57150">
            <a:solidFill>
              <a:srgbClr val="C00000"/>
            </a:solidFill>
          </a:ln>
        </p:spPr>
        <p:txBody>
          <a:bodyPr wrap="square" rtlCol="0">
            <a:spAutoFit/>
          </a:bodyPr>
          <a:lstStyle/>
          <a:p>
            <a:pPr algn="ctr"/>
            <a:r>
              <a:rPr lang="en-US" sz="4000" b="1" dirty="0">
                <a:latin typeface="Arial" panose="020B0604020202020204" pitchFamily="34" charset="0"/>
              </a:rPr>
              <a:t>72</a:t>
            </a:r>
          </a:p>
        </p:txBody>
      </p:sp>
      <p:sp>
        <p:nvSpPr>
          <p:cNvPr id="3" name="Google Shape;74;p1">
            <a:extLst>
              <a:ext uri="{FF2B5EF4-FFF2-40B4-BE49-F238E27FC236}">
                <a16:creationId xmlns:a16="http://schemas.microsoft.com/office/drawing/2014/main" id="{72EEF1FF-9761-22AD-B67C-2D1DB888A32D}"/>
              </a:ext>
            </a:extLst>
          </p:cNvPr>
          <p:cNvSpPr/>
          <p:nvPr/>
        </p:nvSpPr>
        <p:spPr>
          <a:xfrm>
            <a:off x="5867400" y="60198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61016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2" descr="Improper work zone setup showing workers near cones with improper apparel and traffic passing close to the workers"/>
          <p:cNvPicPr>
            <a:picLocks noChangeAspect="1" noChangeArrowheads="1"/>
          </p:cNvPicPr>
          <p:nvPr/>
        </p:nvPicPr>
        <p:blipFill>
          <a:blip r:embed="rId3" cstate="print"/>
          <a:srcRect/>
          <a:stretch>
            <a:fillRect/>
          </a:stretch>
        </p:blipFill>
        <p:spPr bwMode="auto">
          <a:xfrm>
            <a:off x="0" y="0"/>
            <a:ext cx="9144000" cy="6875188"/>
          </a:xfrm>
          <a:prstGeom prst="rect">
            <a:avLst/>
          </a:prstGeom>
          <a:noFill/>
          <a:ln w="9525">
            <a:noFill/>
            <a:miter lim="800000"/>
            <a:headEnd/>
            <a:tailEnd/>
          </a:ln>
        </p:spPr>
      </p:pic>
      <p:sp>
        <p:nvSpPr>
          <p:cNvPr id="7" name="&quot;No&quot; Symbol 6" descr="No sign"/>
          <p:cNvSpPr/>
          <p:nvPr/>
        </p:nvSpPr>
        <p:spPr>
          <a:xfrm>
            <a:off x="5257800" y="3657600"/>
            <a:ext cx="1219200" cy="1219200"/>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8" name="Title 1"/>
          <p:cNvSpPr txBox="1">
            <a:spLocks/>
          </p:cNvSpPr>
          <p:nvPr/>
        </p:nvSpPr>
        <p:spPr bwMode="auto">
          <a:xfrm>
            <a:off x="0" y="6019800"/>
            <a:ext cx="9144000" cy="838200"/>
          </a:xfrm>
          <a:prstGeom prst="rect">
            <a:avLst/>
          </a:prstGeom>
          <a:solidFill>
            <a:schemeClr val="bg1"/>
          </a:solidFill>
          <a:ln w="9525">
            <a:no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800" b="1" kern="0" dirty="0">
                <a:solidFill>
                  <a:srgbClr val="008080"/>
                </a:solidFill>
                <a:latin typeface="Arial" panose="020B0604020202020204" pitchFamily="34" charset="0"/>
                <a:ea typeface="+mj-ea"/>
                <a:cs typeface="+mj-cs"/>
              </a:rPr>
              <a:t>Are cones </a:t>
            </a:r>
            <a:r>
              <a:rPr kumimoji="0" lang="en-US" sz="28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positive protection devices?</a:t>
            </a:r>
          </a:p>
        </p:txBody>
      </p:sp>
      <p:sp>
        <p:nvSpPr>
          <p:cNvPr id="6" name="Google Shape;74;p1">
            <a:extLst>
              <a:ext uri="{FF2B5EF4-FFF2-40B4-BE49-F238E27FC236}">
                <a16:creationId xmlns:a16="http://schemas.microsoft.com/office/drawing/2014/main" id="{1EDFCB2B-5903-87D3-9956-2F83D8670734}"/>
              </a:ext>
            </a:extLst>
          </p:cNvPr>
          <p:cNvSpPr/>
          <p:nvPr/>
        </p:nvSpPr>
        <p:spPr>
          <a:xfrm>
            <a:off x="8077200" y="602165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9" name="Picture 2" descr="u:\My Pictures\WorkZone with cones.jpg">
            <a:extLst>
              <a:ext uri="{FF2B5EF4-FFF2-40B4-BE49-F238E27FC236}">
                <a16:creationId xmlns:a16="http://schemas.microsoft.com/office/drawing/2014/main" id="{2BB3FE13-23A3-DA8E-97BE-93840D23E03C}"/>
              </a:ext>
            </a:extLst>
          </p:cNvPr>
          <p:cNvPicPr>
            <a:picLocks noChangeAspect="1" noChangeArrowheads="1"/>
          </p:cNvPicPr>
          <p:nvPr/>
        </p:nvPicPr>
        <p:blipFill rotWithShape="1">
          <a:blip r:embed="rId4" cstate="print">
            <a:alphaModFix amt="81000"/>
            <a:extLst>
              <a:ext uri="{BEBA8EAE-BF5A-486C-A8C5-ECC9F3942E4B}">
                <a14:imgProps xmlns:a14="http://schemas.microsoft.com/office/drawing/2010/main">
                  <a14:imgLayer r:embed="rId5">
                    <a14:imgEffect>
                      <a14:artisticBlur/>
                    </a14:imgEffect>
                  </a14:imgLayer>
                </a14:imgProps>
              </a:ext>
            </a:extLst>
          </a:blip>
          <a:srcRect l="80833" t="25492" r="15000" b="72291"/>
          <a:stretch/>
        </p:blipFill>
        <p:spPr bwMode="auto">
          <a:xfrm>
            <a:off x="7391400" y="1752600"/>
            <a:ext cx="381000" cy="152400"/>
          </a:xfrm>
          <a:prstGeom prst="rect">
            <a:avLst/>
          </a:prstGeom>
          <a:noFill/>
          <a:ln w="9525">
            <a:noFill/>
            <a:miter lim="800000"/>
            <a:headEnd/>
            <a:tailEnd/>
          </a:ln>
        </p:spPr>
      </p:pic>
    </p:spTree>
    <p:extLst>
      <p:ext uri="{BB962C8B-B14F-4D97-AF65-F5344CB8AC3E}">
        <p14:creationId xmlns:p14="http://schemas.microsoft.com/office/powerpoint/2010/main" val="4004934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3433916" cy="2286000"/>
          </a:xfrm>
          <a:solidFill>
            <a:schemeClr val="bg1"/>
          </a:solidFill>
        </p:spPr>
        <p:txBody>
          <a:bodyPr/>
          <a:lstStyle/>
          <a:p>
            <a:r>
              <a:rPr lang="en-US" sz="3600" dirty="0"/>
              <a:t>Are drums protection devices?</a:t>
            </a:r>
          </a:p>
        </p:txBody>
      </p:sp>
      <p:pic>
        <p:nvPicPr>
          <p:cNvPr id="4" name="Picture 2" descr="Traffic next to orange and white drums"/>
          <p:cNvPicPr>
            <a:picLocks noChangeAspect="1" noChangeArrowheads="1"/>
          </p:cNvPicPr>
          <p:nvPr/>
        </p:nvPicPr>
        <p:blipFill>
          <a:blip r:embed="rId3" cstate="print"/>
          <a:srcRect/>
          <a:stretch>
            <a:fillRect/>
          </a:stretch>
        </p:blipFill>
        <p:spPr bwMode="auto">
          <a:xfrm>
            <a:off x="4572000" y="0"/>
            <a:ext cx="4572000" cy="6858000"/>
          </a:xfrm>
          <a:prstGeom prst="rect">
            <a:avLst/>
          </a:prstGeom>
          <a:noFill/>
          <a:ln w="9525">
            <a:noFill/>
            <a:miter lim="800000"/>
            <a:headEnd/>
            <a:tailEnd/>
          </a:ln>
        </p:spPr>
      </p:pic>
      <p:sp>
        <p:nvSpPr>
          <p:cNvPr id="6" name="&quot;No&quot; Symbol 5" descr="No sign"/>
          <p:cNvSpPr/>
          <p:nvPr/>
        </p:nvSpPr>
        <p:spPr>
          <a:xfrm>
            <a:off x="7543800" y="381000"/>
            <a:ext cx="1219200" cy="1219200"/>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3" name="Google Shape;74;p1">
            <a:extLst>
              <a:ext uri="{FF2B5EF4-FFF2-40B4-BE49-F238E27FC236}">
                <a16:creationId xmlns:a16="http://schemas.microsoft.com/office/drawing/2014/main" id="{68232FC1-C2B0-4A7C-6647-49C7F3514839}"/>
              </a:ext>
            </a:extLst>
          </p:cNvPr>
          <p:cNvSpPr/>
          <p:nvPr/>
        </p:nvSpPr>
        <p:spPr>
          <a:xfrm>
            <a:off x="4724400" y="64770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47705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an parked in advance of work space with drums separating traffic from workers performing concrete repairs"/>
          <p:cNvPicPr>
            <a:picLocks noChangeAspect="1" noChangeArrowheads="1"/>
          </p:cNvPicPr>
          <p:nvPr/>
        </p:nvPicPr>
        <p:blipFill>
          <a:blip r:embed="rId2" cstate="print"/>
          <a:srcRect/>
          <a:stretch>
            <a:fillRect/>
          </a:stretch>
        </p:blipFill>
        <p:spPr bwMode="auto">
          <a:xfrm>
            <a:off x="0" y="0"/>
            <a:ext cx="9144522" cy="6858000"/>
          </a:xfrm>
          <a:prstGeom prst="rect">
            <a:avLst/>
          </a:prstGeom>
          <a:noFill/>
        </p:spPr>
      </p:pic>
      <p:sp>
        <p:nvSpPr>
          <p:cNvPr id="5" name="Title 1"/>
          <p:cNvSpPr txBox="1">
            <a:spLocks/>
          </p:cNvSpPr>
          <p:nvPr/>
        </p:nvSpPr>
        <p:spPr bwMode="auto">
          <a:xfrm>
            <a:off x="0" y="0"/>
            <a:ext cx="4038600" cy="1447800"/>
          </a:xfrm>
          <a:prstGeom prst="rect">
            <a:avLst/>
          </a:prstGeom>
          <a:noFill/>
          <a:ln w="9525">
            <a:no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4000" b="1" kern="0" dirty="0">
                <a:solidFill>
                  <a:srgbClr val="FFFF00"/>
                </a:solidFill>
                <a:latin typeface="Arial" panose="020B0604020202020204" pitchFamily="34" charset="0"/>
                <a:ea typeface="+mj-ea"/>
                <a:cs typeface="+mj-cs"/>
              </a:rPr>
              <a:t>Is this </a:t>
            </a:r>
            <a:r>
              <a:rPr kumimoji="0" lang="en-US" sz="4000" b="1" u="none" strike="noStrike" kern="0" cap="none" spc="0" normalizeH="0" baseline="0" noProof="0" dirty="0">
                <a:ln>
                  <a:noFill/>
                </a:ln>
                <a:solidFill>
                  <a:srgbClr val="FFFF00"/>
                </a:solidFill>
                <a:effectLst/>
                <a:uLnTx/>
                <a:uFillTx/>
                <a:latin typeface="Arial" panose="020B0604020202020204" pitchFamily="34" charset="0"/>
                <a:ea typeface="+mj-ea"/>
                <a:cs typeface="+mj-cs"/>
              </a:rPr>
              <a:t>positive protection?</a:t>
            </a:r>
          </a:p>
        </p:txBody>
      </p:sp>
      <p:sp>
        <p:nvSpPr>
          <p:cNvPr id="6" name="&quot;No&quot; Symbol 5" descr="No sign"/>
          <p:cNvSpPr/>
          <p:nvPr/>
        </p:nvSpPr>
        <p:spPr>
          <a:xfrm>
            <a:off x="7543800" y="381000"/>
            <a:ext cx="1219200" cy="1219200"/>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3" name="Google Shape;74;p1">
            <a:extLst>
              <a:ext uri="{FF2B5EF4-FFF2-40B4-BE49-F238E27FC236}">
                <a16:creationId xmlns:a16="http://schemas.microsoft.com/office/drawing/2014/main" id="{3F166022-2624-E6F3-D857-2325F158E15C}"/>
              </a:ext>
            </a:extLst>
          </p:cNvPr>
          <p:cNvSpPr/>
          <p:nvPr/>
        </p:nvSpPr>
        <p:spPr>
          <a:xfrm>
            <a:off x="7961971" y="66118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92453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2" descr="Worker walking near portable concrete barrier between drums and barrier with traffic on the other side"/>
          <p:cNvPicPr>
            <a:picLocks noChangeAspect="1" noChangeArrowheads="1"/>
          </p:cNvPicPr>
          <p:nvPr/>
        </p:nvPicPr>
        <p:blipFill>
          <a:blip r:embed="rId3" cstate="print"/>
          <a:srcRect/>
          <a:stretch>
            <a:fillRect/>
          </a:stretch>
        </p:blipFill>
        <p:spPr bwMode="auto">
          <a:xfrm>
            <a:off x="0" y="0"/>
            <a:ext cx="9143999" cy="6858000"/>
          </a:xfrm>
          <a:prstGeom prst="rect">
            <a:avLst/>
          </a:prstGeom>
          <a:noFill/>
          <a:ln w="9525">
            <a:noFill/>
            <a:miter lim="800000"/>
            <a:headEnd/>
            <a:tailEnd/>
          </a:ln>
        </p:spPr>
      </p:pic>
      <p:sp>
        <p:nvSpPr>
          <p:cNvPr id="5" name="Title 1"/>
          <p:cNvSpPr txBox="1">
            <a:spLocks/>
          </p:cNvSpPr>
          <p:nvPr/>
        </p:nvSpPr>
        <p:spPr bwMode="auto">
          <a:xfrm>
            <a:off x="381000" y="0"/>
            <a:ext cx="8763000" cy="1371600"/>
          </a:xfrm>
          <a:prstGeom prst="rect">
            <a:avLst/>
          </a:prstGeom>
          <a:solidFill>
            <a:schemeClr val="bg1"/>
          </a:solidFill>
          <a:ln w="9525">
            <a:no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Are barriers positive</a:t>
            </a:r>
          </a:p>
          <a:p>
            <a:pPr marL="0" marR="0" lvl="0" indent="0" defTabSz="914400" rtl="0" eaLnBrk="0" fontAlgn="base" latinLnBrk="0" hangingPunct="0">
              <a:lnSpc>
                <a:spcPct val="100000"/>
              </a:lnSpc>
              <a:spcBef>
                <a:spcPct val="0"/>
              </a:spcBef>
              <a:spcAft>
                <a:spcPct val="0"/>
              </a:spcAft>
              <a:buClrTx/>
              <a:buSzTx/>
              <a:buFontTx/>
              <a:buNone/>
              <a:tabLst/>
              <a:defRPr/>
            </a:pPr>
            <a:r>
              <a:rPr kumimoji="0" lang="en-US" sz="3200" b="1" u="none" strike="noStrike" kern="0" cap="none" spc="0" normalizeH="0" baseline="0" noProof="0" dirty="0">
                <a:ln>
                  <a:noFill/>
                </a:ln>
                <a:solidFill>
                  <a:srgbClr val="008080"/>
                </a:solidFill>
                <a:effectLst/>
                <a:uLnTx/>
                <a:uFillTx/>
                <a:latin typeface="Arial" panose="020B0604020202020204" pitchFamily="34" charset="0"/>
                <a:ea typeface="+mj-ea"/>
                <a:cs typeface="+mj-cs"/>
              </a:rPr>
              <a:t>protection devices</a:t>
            </a:r>
            <a:r>
              <a:rPr kumimoji="0" lang="en-US" sz="3200" b="1" i="1" u="none" strike="noStrike" kern="0" cap="none" spc="0" normalizeH="0" baseline="0" noProof="0" dirty="0">
                <a:ln>
                  <a:noFill/>
                </a:ln>
                <a:solidFill>
                  <a:srgbClr val="008080"/>
                </a:solidFill>
                <a:effectLst/>
                <a:uLnTx/>
                <a:uFillTx/>
                <a:latin typeface="Arial" panose="020B0604020202020204" pitchFamily="34" charset="0"/>
                <a:ea typeface="+mj-ea"/>
                <a:cs typeface="+mj-cs"/>
              </a:rPr>
              <a:t>?</a:t>
            </a:r>
          </a:p>
        </p:txBody>
      </p:sp>
      <p:sp>
        <p:nvSpPr>
          <p:cNvPr id="8" name="TextBox 7" descr="Green checkmark"/>
          <p:cNvSpPr txBox="1"/>
          <p:nvPr/>
        </p:nvSpPr>
        <p:spPr>
          <a:xfrm>
            <a:off x="1447800" y="2895600"/>
            <a:ext cx="2190023" cy="3154710"/>
          </a:xfrm>
          <a:prstGeom prst="rect">
            <a:avLst/>
          </a:prstGeom>
          <a:noFill/>
        </p:spPr>
        <p:txBody>
          <a:bodyPr wrap="none" rtlCol="0">
            <a:spAutoFit/>
          </a:bodyPr>
          <a:lstStyle/>
          <a:p>
            <a:r>
              <a:rPr lang="es-PR" sz="19900" dirty="0">
                <a:solidFill>
                  <a:srgbClr val="00B050"/>
                </a:solidFill>
                <a:latin typeface="Arial" panose="020B0604020202020204" pitchFamily="34" charset="0"/>
                <a:sym typeface="Wingdings"/>
              </a:rPr>
              <a:t></a:t>
            </a:r>
            <a:endParaRPr lang="es-PR" sz="19900" dirty="0">
              <a:solidFill>
                <a:srgbClr val="00B050"/>
              </a:solidFill>
              <a:latin typeface="Arial" panose="020B0604020202020204" pitchFamily="34" charset="0"/>
            </a:endParaRPr>
          </a:p>
        </p:txBody>
      </p:sp>
      <p:sp>
        <p:nvSpPr>
          <p:cNvPr id="7" name="Google Shape;74;p1">
            <a:extLst>
              <a:ext uri="{FF2B5EF4-FFF2-40B4-BE49-F238E27FC236}">
                <a16:creationId xmlns:a16="http://schemas.microsoft.com/office/drawing/2014/main" id="{68D27B7D-8D94-0E75-5A4D-4ECE598308C2}"/>
              </a:ext>
            </a:extLst>
          </p:cNvPr>
          <p:cNvSpPr/>
          <p:nvPr/>
        </p:nvSpPr>
        <p:spPr>
          <a:xfrm>
            <a:off x="7634868" y="653406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10015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295400"/>
          </a:xfrm>
        </p:spPr>
        <p:txBody>
          <a:bodyPr/>
          <a:lstStyle/>
          <a:p>
            <a:r>
              <a:rPr lang="en-US" sz="3200" dirty="0"/>
              <a:t>Questions to Ponder</a:t>
            </a:r>
          </a:p>
        </p:txBody>
      </p:sp>
      <p:sp>
        <p:nvSpPr>
          <p:cNvPr id="3" name="Content Placeholder 2"/>
          <p:cNvSpPr>
            <a:spLocks noGrp="1"/>
          </p:cNvSpPr>
          <p:nvPr>
            <p:ph idx="1"/>
          </p:nvPr>
        </p:nvSpPr>
        <p:spPr>
          <a:xfrm>
            <a:off x="381000" y="1447800"/>
            <a:ext cx="8458200" cy="4800600"/>
          </a:xfrm>
        </p:spPr>
        <p:txBody>
          <a:bodyPr/>
          <a:lstStyle/>
          <a:p>
            <a:r>
              <a:rPr lang="en-US" dirty="0"/>
              <a:t>How do we minimize worker exposure during short duration and other maintenance projects?</a:t>
            </a:r>
          </a:p>
          <a:p>
            <a:r>
              <a:rPr lang="en-US" dirty="0"/>
              <a:t>When positive protection is not feasible, what “other” strategies exist?</a:t>
            </a:r>
          </a:p>
          <a:p>
            <a:r>
              <a:rPr lang="en-US" dirty="0"/>
              <a:t>Is there a methodical process to assess the need for positive protection and other strategies?</a:t>
            </a:r>
          </a:p>
          <a:p>
            <a:r>
              <a:rPr lang="en-US" dirty="0"/>
              <a:t>What guidance exists in this State?</a:t>
            </a:r>
          </a:p>
        </p:txBody>
      </p:sp>
    </p:spTree>
    <p:extLst>
      <p:ext uri="{BB962C8B-B14F-4D97-AF65-F5344CB8AC3E}">
        <p14:creationId xmlns:p14="http://schemas.microsoft.com/office/powerpoint/2010/main" val="199412003"/>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11E3D4EA-5867-498E-AB66-5D284EE0042F}"/>
</file>

<file path=customXml/itemProps2.xml><?xml version="1.0" encoding="utf-8"?>
<ds:datastoreItem xmlns:ds="http://schemas.openxmlformats.org/officeDocument/2006/customXml" ds:itemID="{BFD0E4BA-1D8C-4F24-8B6D-7EEF7395C492}"/>
</file>

<file path=customXml/itemProps3.xml><?xml version="1.0" encoding="utf-8"?>
<ds:datastoreItem xmlns:ds="http://schemas.openxmlformats.org/officeDocument/2006/customXml" ds:itemID="{32EC1F45-843D-4362-A68D-9A0D58C3F142}"/>
</file>

<file path=docProps/app.xml><?xml version="1.0" encoding="utf-8"?>
<Properties xmlns="http://schemas.openxmlformats.org/officeDocument/2006/extended-properties" xmlns:vt="http://schemas.openxmlformats.org/officeDocument/2006/docPropsVTypes">
  <TotalTime>17840</TotalTime>
  <Words>5295</Words>
  <Application>Microsoft Office PowerPoint</Application>
  <PresentationFormat>On-screen Show (4:3)</PresentationFormat>
  <Paragraphs>497</Paragraphs>
  <Slides>38</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Verdana</vt:lpstr>
      <vt:lpstr>Wingdings</vt:lpstr>
      <vt:lpstr>Default Design</vt:lpstr>
      <vt:lpstr>1. Introduction </vt:lpstr>
      <vt:lpstr>Module Objectives</vt:lpstr>
      <vt:lpstr>Issues with Worker Exposure</vt:lpstr>
      <vt:lpstr>What is Positive Protection?</vt:lpstr>
      <vt:lpstr>PowerPoint Presentation</vt:lpstr>
      <vt:lpstr>Are drums protection devices?</vt:lpstr>
      <vt:lpstr>PowerPoint Presentation</vt:lpstr>
      <vt:lpstr>PowerPoint Presentation</vt:lpstr>
      <vt:lpstr>Questions to Ponder</vt:lpstr>
      <vt:lpstr>Work  Zone Final Rule</vt:lpstr>
      <vt:lpstr>The Work Zone Final Rule</vt:lpstr>
      <vt:lpstr>Purpose of Subpart K of 23 CFR</vt:lpstr>
      <vt:lpstr>MAP-21</vt:lpstr>
      <vt:lpstr>Requires to Address Worker Safety as Follows:</vt:lpstr>
      <vt:lpstr>Requires to Address Worker Safety as Follows: (cont.):</vt:lpstr>
      <vt:lpstr>Requires to Address Worker Safety as Follows: (cont.):</vt:lpstr>
      <vt:lpstr>Requires to Address Worker Safety as Follows: (cont.):</vt:lpstr>
      <vt:lpstr>How to Minimize Worker Exposure?</vt:lpstr>
      <vt:lpstr>PowerPoint Presentation</vt:lpstr>
      <vt:lpstr>PowerPoint Presentation</vt:lpstr>
      <vt:lpstr>PowerPoint Presentation</vt:lpstr>
      <vt:lpstr>PowerPoint Presentation</vt:lpstr>
      <vt:lpstr>Applicable Standards and Guidance</vt:lpstr>
      <vt:lpstr>1. Manual on Uniform Traffic Control Devices (MUTCD)</vt:lpstr>
      <vt:lpstr>What is Engineering Judgment?</vt:lpstr>
      <vt:lpstr>What is Engineering Judgment? (cont.)</vt:lpstr>
      <vt:lpstr>Engineering Study</vt:lpstr>
      <vt:lpstr>What is an Engineering Study?</vt:lpstr>
      <vt:lpstr>What is an Engineering Study? (cont.)</vt:lpstr>
      <vt:lpstr>2. AASHTO Roadside Design Guide (4th Edition 2011)</vt:lpstr>
      <vt:lpstr>3. State’s Positive Protection Guidelines</vt:lpstr>
      <vt:lpstr>4. Manufacturer’s Instructions</vt:lpstr>
      <vt:lpstr>Conflicting Goals?</vt:lpstr>
      <vt:lpstr>The Designer’s Dilemma</vt:lpstr>
      <vt:lpstr>The Designer’s Role</vt:lpstr>
      <vt:lpstr>PowerPoint Presentation</vt:lpstr>
      <vt:lpstr>Recap</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668</cp:revision>
  <dcterms:created xsi:type="dcterms:W3CDTF">2003-08-18T20:36:41Z</dcterms:created>
  <dcterms:modified xsi:type="dcterms:W3CDTF">2025-04-09T13:29:50Z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